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4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B08"/>
    <a:srgbClr val="E8D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73EF5-C64E-4023-980B-C868ADAB179D}" v="7" dt="2023-05-01T08:10:33.337"/>
    <p1510:client id="{44E6B104-51B0-469C-BC9F-D73F7C879B82}" v="116" dt="2023-04-28T14:48:02.723"/>
    <p1510:client id="{5EDC1CD2-3B5D-4022-B74C-709D61C46AFE}" v="167" dt="2023-04-28T15:13:00.761"/>
    <p1510:client id="{EE88DF55-057E-41E1-8828-B497C09C3BE4}" v="7" dt="2023-04-28T16:00:03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a2jd_ZU0vU&amp;list=WL&amp;index=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42070\Desktop\ERASMUS%202022\Materi%C3%A1ly\Eutan%C3%A1zie%20-%20Bakal%C3%A1%C5%99sk%C3%A1%20pr%C3%A1ce.pdf" TargetMode="External"/><Relationship Id="rId2" Type="http://schemas.openxmlformats.org/officeDocument/2006/relationships/hyperlink" Target="https://cs.wikipedia.org/wiki/Eutanaz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irani.cz/poradna/jak-a-kdy-muze-lekar-rozhodnout-o-dnr-v-ceske-nemocnici" TargetMode="External"/><Relationship Id="rId5" Type="http://schemas.openxmlformats.org/officeDocument/2006/relationships/hyperlink" Target="https://theses.cz/id/4qtuov/DNR_jako_eticko-osetrovatelsky_problem2.pdf" TargetMode="External"/><Relationship Id="rId4" Type="http://schemas.openxmlformats.org/officeDocument/2006/relationships/hyperlink" Target="file:///C:\Users\42070\Desktop\ERASMUS%202022\Materi%C3%A1ly\DNR%20jako%20eticko-o%C5%A1et%C5%99ovatelsk%C3%BD%20probl%C3%A9m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42070\Desktop\ERASMUS%202022\Materi%C3%A1ly\Eutan%C3%A1zie%20-%20Bakal%C3%A1%C5%99sk%C3%A1%20pr%C3%A1ce.pdf" TargetMode="External"/><Relationship Id="rId2" Type="http://schemas.openxmlformats.org/officeDocument/2006/relationships/hyperlink" Target="https://cs.wikipedia.org/wiki/Eutanaz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irani.cz/poradna/jak-a-kdy-muze-lekar-rozhodnout-o-dnr-v-ceske-nemocnici" TargetMode="External"/><Relationship Id="rId5" Type="http://schemas.openxmlformats.org/officeDocument/2006/relationships/hyperlink" Target="https://theses.cz/id/4qtuov/DNR_jako_eticko-osetrovatelsky_problem2.pdf" TargetMode="External"/><Relationship Id="rId4" Type="http://schemas.openxmlformats.org/officeDocument/2006/relationships/hyperlink" Target="file:///C:\Users\42070\Desktop\ERASMUS%202022\Materi%C3%A1ly\DNR%20jako%20eticko-o%C5%A1et%C5%99ovatelsk%C3%BD%20probl%C3%A9m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eos.cz/standardy/komunikace-s-umirajicim-a-pece-o-mrtve-telo.html" TargetMode="External"/><Relationship Id="rId7" Type="http://schemas.openxmlformats.org/officeDocument/2006/relationships/hyperlink" Target="https://www.google.com/search?q=nemocni%C4%8Dn%C3%AD+hospic&amp;tbm=isch&amp;ved=2ahUKEwi8tciX58z-AhUXiv0HHdiCCCwQ2-cCegQIABAA&amp;oq=nemocni%C4%8Dn%C3%AD+hospic&amp;gs_lcp=CgNpbWcQAzoECCMQJzoHCAAQGBCABDoHCCMQ6gIQJzoICAAQgAQQsQM6BQgAEIAEOgsIABCABBCxAxCDAToICAAQsQMQgwE6BQgAELEDUPwJWM0yYPI0aAFwAHgAgAFIiAG_CJIBAjE3mAEAoAEBqgELZ3dzLXdpei1pbWewAQrAAQE&amp;sclient=img&amp;ei=xdpLZPy-JpeU9u8P2IWi4AI&amp;bih=730&amp;biw=1523&amp;hl=cs#imgrc=A5rZjoV21LKK0M&amp;imgdii=9e3jdFVhVmIUmM" TargetMode="External"/><Relationship Id="rId2" Type="http://schemas.openxmlformats.org/officeDocument/2006/relationships/hyperlink" Target="https://paliativnicentrum.cz/paliativni-pe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hospic+v+nemocnici&amp;tbm=isch&amp;ved=2ahUKEwio4JzT58z-AhXkhP0HHcpiAXoQ2-cCegQIABAA&amp;oq=hospic+v+nemocnici&amp;gs_lcp=CgNpbWcQAzoECCMQJzoHCCMQ6gIQJzoHCAAQigUQQzoICAAQgAQQsQM6BQgAEIAEOgcIABAYEIAEUMUJWL8pYKQwaAFwAHgAgAFliAHKCpIBBDE4LjGYAQCgAQGqAQtnd3Mtd2l6LWltZ7ABCsABAQ&amp;sclient=img&amp;ei=QttLZKi3LeSJ9u8PysWF0Ac&amp;bih=730&amp;biw=1523&amp;hl=cs#imgrc=j4wTjoVCAYgZyM" TargetMode="External"/><Relationship Id="rId5" Type="http://schemas.openxmlformats.org/officeDocument/2006/relationships/hyperlink" Target="https://www.google.com/search?q=palliative+care&amp;sxsrf=APwXEdeMLxxoXaGvComN2F7r9d2oq3gL0w:1682689254258&amp;source=lnms&amp;tbm=isch&amp;sa=X&amp;ved=2ahUKEwjUspH62cz-AhXWg_0HHURDDxQQ_AUoAXoECAEQAw&amp;biw=1540&amp;bih=730&amp;dpr=1.25#imgrc=Bnog0nCjP_to8M&amp;imgdii=9Q-t96ECQ4-7dM" TargetMode="External"/><Relationship Id="rId4" Type="http://schemas.openxmlformats.org/officeDocument/2006/relationships/hyperlink" Target="https://www.wikiskripta.eu/w/Prohl%C3%ADdka_zem%C5%99el%C3%A9ho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mpk.cz/informace/prava-a-povinnosti-pacientu" TargetMode="External"/><Relationship Id="rId2" Type="http://schemas.openxmlformats.org/officeDocument/2006/relationships/hyperlink" Target="https://www.mpsv.cz/prava-pacientu-c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skripta.eu/w/Informovan%C3%BD_souhlas_(medic%C3%ADnsk%C3%A9_pr%C3%A1v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68" y="686737"/>
            <a:ext cx="95999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0BA0FD-1C49-191A-ED2C-8F884349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solidFill>
                  <a:srgbClr val="E8DE1C"/>
                </a:solidFill>
                <a:cs typeface="Calibri Light"/>
              </a:rPr>
              <a:t>Another</a:t>
            </a:r>
            <a:r>
              <a:rPr lang="cs-CZ">
                <a:solidFill>
                  <a:srgbClr val="E8DE1C"/>
                </a:solidFill>
                <a:cs typeface="Calibri Light"/>
              </a:rPr>
              <a:t> </a:t>
            </a:r>
            <a:r>
              <a:rPr lang="cs-CZ" err="1">
                <a:solidFill>
                  <a:srgbClr val="E8DE1C"/>
                </a:solidFill>
                <a:cs typeface="Calibri Light"/>
              </a:rPr>
              <a:t>form</a:t>
            </a:r>
            <a:r>
              <a:rPr lang="cs-CZ">
                <a:solidFill>
                  <a:srgbClr val="E8DE1C"/>
                </a:solidFill>
                <a:cs typeface="Calibri Light"/>
              </a:rPr>
              <a:t> </a:t>
            </a:r>
            <a:r>
              <a:rPr lang="cs-CZ" err="1">
                <a:solidFill>
                  <a:srgbClr val="E8DE1C"/>
                </a:solidFill>
                <a:cs typeface="Calibri Light"/>
              </a:rPr>
              <a:t>of</a:t>
            </a:r>
            <a:r>
              <a:rPr lang="cs-CZ">
                <a:solidFill>
                  <a:srgbClr val="E8DE1C"/>
                </a:solidFill>
                <a:cs typeface="Calibri Light"/>
              </a:rPr>
              <a:t> </a:t>
            </a:r>
            <a:r>
              <a:rPr lang="cs-CZ" err="1">
                <a:solidFill>
                  <a:srgbClr val="E8DE1C"/>
                </a:solidFill>
                <a:cs typeface="Calibri Light"/>
              </a:rPr>
              <a:t>division</a:t>
            </a:r>
            <a:r>
              <a:rPr lang="cs-CZ">
                <a:solidFill>
                  <a:srgbClr val="E8DE1C"/>
                </a:solidFill>
                <a:cs typeface="Calibri Light"/>
              </a:rPr>
              <a:t>:</a:t>
            </a: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25C2661-3E98-FA85-3B7A-E72FA996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08" y="1825625"/>
            <a:ext cx="110054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Consensual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(</a:t>
            </a:r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requested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)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–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directly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asks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for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being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put</a:t>
            </a:r>
            <a:r>
              <a:rPr lang="cs-CZ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death</a:t>
            </a:r>
            <a:endParaRPr lang="cs-CZ" err="1">
              <a:cs typeface="Calibri" panose="020F0502020204030204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Unconsensual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(not </a:t>
            </a:r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requested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)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–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not </a:t>
            </a:r>
            <a:r>
              <a:rPr lang="cs-CZ" err="1">
                <a:ea typeface="+mn-lt"/>
                <a:cs typeface="+mn-lt"/>
              </a:rPr>
              <a:t>able</a:t>
            </a:r>
            <a:r>
              <a:rPr lang="cs-CZ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ask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for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being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put</a:t>
            </a:r>
            <a:r>
              <a:rPr lang="cs-CZ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death</a:t>
            </a:r>
            <a:r>
              <a:rPr lang="cs-CZ">
                <a:ea typeface="+mn-lt"/>
                <a:cs typeface="+mn-lt"/>
              </a:rPr>
              <a:t> (</a:t>
            </a:r>
            <a:r>
              <a:rPr lang="cs-CZ" err="1">
                <a:ea typeface="+mn-lt"/>
                <a:cs typeface="+mn-lt"/>
              </a:rPr>
              <a:t>e.g</a:t>
            </a:r>
            <a:r>
              <a:rPr lang="cs-CZ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newborn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individual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with</a:t>
            </a:r>
            <a:r>
              <a:rPr lang="cs-CZ">
                <a:ea typeface="+mn-lt"/>
                <a:cs typeface="+mn-lt"/>
              </a:rPr>
              <a:t> a severe </a:t>
            </a:r>
            <a:r>
              <a:rPr lang="cs-CZ" err="1">
                <a:ea typeface="+mn-lt"/>
                <a:cs typeface="+mn-lt"/>
              </a:rPr>
              <a:t>mental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disorder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retarded</a:t>
            </a:r>
            <a:r>
              <a:rPr lang="cs-CZ">
                <a:ea typeface="+mn-lt"/>
                <a:cs typeface="+mn-lt"/>
              </a:rPr>
              <a:t> person </a:t>
            </a:r>
            <a:r>
              <a:rPr lang="cs-CZ" err="1">
                <a:ea typeface="+mn-lt"/>
                <a:cs typeface="+mn-lt"/>
              </a:rPr>
              <a:t>or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unconscious</a:t>
            </a:r>
            <a:r>
              <a:rPr lang="cs-CZ">
                <a:ea typeface="+mn-lt"/>
                <a:cs typeface="+mn-lt"/>
              </a:rPr>
              <a:t> person)</a:t>
            </a:r>
            <a:endParaRPr lang="cs-CZ"/>
          </a:p>
          <a:p>
            <a:endParaRPr lang="cs-CZ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Assisted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suicide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–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doctor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prepares</a:t>
            </a:r>
            <a:r>
              <a:rPr lang="cs-CZ">
                <a:ea typeface="+mn-lt"/>
                <a:cs typeface="+mn-lt"/>
              </a:rPr>
              <a:t> a </a:t>
            </a:r>
            <a:r>
              <a:rPr lang="cs-CZ" err="1">
                <a:ea typeface="+mn-lt"/>
                <a:cs typeface="+mn-lt"/>
              </a:rPr>
              <a:t>deadly</a:t>
            </a:r>
            <a:r>
              <a:rPr lang="cs-CZ">
                <a:ea typeface="+mn-lt"/>
                <a:cs typeface="+mn-lt"/>
              </a:rPr>
              <a:t> dose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medicine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administers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himself</a:t>
            </a:r>
            <a:endParaRPr lang="cs-CZ" err="1">
              <a:cs typeface="Calibri" panose="020F0502020204030204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1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04D4E4A-6F9F-62F8-FCD1-7E51AF33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37" y="496389"/>
            <a:ext cx="8475374" cy="1558834"/>
          </a:xfrm>
        </p:spPr>
        <p:txBody>
          <a:bodyPr>
            <a:normAutofit/>
          </a:bodyPr>
          <a:lstStyle/>
          <a:p>
            <a:pPr algn="ctr"/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Because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Czech Republic </a:t>
            </a:r>
            <a:r>
              <a:rPr lang="cs-CZ" sz="2400" b="1" i="1" u="sng" err="1">
                <a:solidFill>
                  <a:srgbClr val="E8DE1C"/>
                </a:solidFill>
                <a:ea typeface="+mj-lt"/>
                <a:cs typeface="+mj-lt"/>
              </a:rPr>
              <a:t>disapproves</a:t>
            </a:r>
            <a:r>
              <a:rPr lang="cs-CZ" sz="2400" b="1" i="1" u="sng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b="1" i="1" u="sng" err="1">
                <a:solidFill>
                  <a:srgbClr val="E8DE1C"/>
                </a:solidFill>
                <a:ea typeface="+mj-lt"/>
                <a:cs typeface="+mj-lt"/>
              </a:rPr>
              <a:t>of</a:t>
            </a:r>
            <a:r>
              <a:rPr lang="cs-CZ" sz="2400" b="1" i="1" u="sng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b="1" i="1" u="sng" err="1">
                <a:solidFill>
                  <a:srgbClr val="E8DE1C"/>
                </a:solidFill>
                <a:ea typeface="+mj-lt"/>
                <a:cs typeface="+mj-lt"/>
              </a:rPr>
              <a:t>euthanasia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,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even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in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the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form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of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assisted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suicide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,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we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have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these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alternatives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for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improving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the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quality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of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life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of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the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dying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400" i="1" err="1">
                <a:solidFill>
                  <a:srgbClr val="E8DE1C"/>
                </a:solidFill>
                <a:ea typeface="+mj-lt"/>
                <a:cs typeface="+mj-lt"/>
              </a:rPr>
              <a:t>patient</a:t>
            </a:r>
            <a:r>
              <a:rPr lang="cs-CZ" sz="2400" i="1">
                <a:solidFill>
                  <a:srgbClr val="E8DE1C"/>
                </a:solidFill>
                <a:ea typeface="+mj-lt"/>
                <a:cs typeface="+mj-lt"/>
              </a:rPr>
              <a:t>:</a:t>
            </a:r>
            <a:endParaRPr lang="cs-CZ" sz="2400" i="1">
              <a:solidFill>
                <a:srgbClr val="E8DE1C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BD9AC6F-C660-B04B-9C25-A5D641614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25" y="1463039"/>
            <a:ext cx="10134601" cy="4800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endParaRPr lang="cs-CZ" b="1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cs-CZ" b="1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Paliative care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= </a:t>
            </a:r>
            <a:r>
              <a:rPr lang="cs-CZ" err="1">
                <a:ea typeface="+mn-lt"/>
                <a:cs typeface="+mn-lt"/>
              </a:rPr>
              <a:t>comprehensive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active</a:t>
            </a:r>
            <a:r>
              <a:rPr lang="cs-CZ">
                <a:ea typeface="+mn-lt"/>
                <a:cs typeface="+mn-lt"/>
              </a:rPr>
              <a:t> care </a:t>
            </a:r>
            <a:r>
              <a:rPr lang="cs-CZ" err="1">
                <a:ea typeface="+mn-lt"/>
                <a:cs typeface="+mn-lt"/>
              </a:rPr>
              <a:t>focused</a:t>
            </a:r>
            <a:r>
              <a:rPr lang="cs-CZ">
                <a:ea typeface="+mn-lt"/>
                <a:cs typeface="+mn-lt"/>
              </a:rPr>
              <a:t> on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quality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life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provided</a:t>
            </a:r>
            <a:r>
              <a:rPr lang="cs-CZ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in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case </a:t>
            </a:r>
            <a:r>
              <a:rPr lang="cs-CZ" err="1">
                <a:ea typeface="+mn-lt"/>
                <a:cs typeface="+mn-lt"/>
              </a:rPr>
              <a:t>that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result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treatment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can</a:t>
            </a:r>
            <a:r>
              <a:rPr lang="cs-CZ">
                <a:ea typeface="+mn-lt"/>
                <a:cs typeface="+mn-lt"/>
              </a:rPr>
              <a:t> not </a:t>
            </a:r>
            <a:r>
              <a:rPr lang="cs-CZ" err="1">
                <a:ea typeface="+mn-lt"/>
                <a:cs typeface="+mn-lt"/>
              </a:rPr>
              <a:t>be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recovery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anymore</a:t>
            </a:r>
            <a:endParaRPr lang="cs-CZ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cs-CZ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Terminal </a:t>
            </a:r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analgosedation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= by a </a:t>
            </a:r>
            <a:r>
              <a:rPr lang="cs-CZ" err="1">
                <a:ea typeface="+mn-lt"/>
                <a:cs typeface="+mn-lt"/>
              </a:rPr>
              <a:t>dispenser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continuously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given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drugs</a:t>
            </a:r>
            <a:r>
              <a:rPr lang="cs-CZ">
                <a:ea typeface="+mn-lt"/>
                <a:cs typeface="+mn-lt"/>
              </a:rPr>
              <a:t> (</a:t>
            </a:r>
            <a:r>
              <a:rPr lang="cs-CZ" err="1">
                <a:ea typeface="+mn-lt"/>
                <a:cs typeface="+mn-lt"/>
              </a:rPr>
              <a:t>analgesics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sedatives</a:t>
            </a:r>
            <a:r>
              <a:rPr lang="cs-CZ">
                <a:ea typeface="+mn-lt"/>
                <a:cs typeface="+mn-lt"/>
              </a:rPr>
              <a:t>) </a:t>
            </a:r>
            <a:r>
              <a:rPr lang="cs-CZ" err="1">
                <a:ea typeface="+mn-lt"/>
                <a:cs typeface="+mn-lt"/>
              </a:rPr>
              <a:t>that</a:t>
            </a:r>
            <a:r>
              <a:rPr lang="cs-CZ">
                <a:ea typeface="+mn-lt"/>
                <a:cs typeface="+mn-lt"/>
              </a:rPr>
              <a:t> are </a:t>
            </a:r>
            <a:r>
              <a:rPr lang="cs-CZ" err="1">
                <a:ea typeface="+mn-lt"/>
                <a:cs typeface="+mn-lt"/>
              </a:rPr>
              <a:t>gradually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increased</a:t>
            </a:r>
            <a:r>
              <a:rPr lang="cs-CZ">
                <a:ea typeface="+mn-lt"/>
                <a:cs typeface="+mn-lt"/>
              </a:rPr>
              <a:t> so </a:t>
            </a:r>
            <a:r>
              <a:rPr lang="cs-CZ" err="1">
                <a:ea typeface="+mn-lt"/>
                <a:cs typeface="+mn-lt"/>
              </a:rPr>
              <a:t>that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does</a:t>
            </a:r>
            <a:r>
              <a:rPr lang="cs-CZ">
                <a:ea typeface="+mn-lt"/>
                <a:cs typeface="+mn-lt"/>
              </a:rPr>
              <a:t> not </a:t>
            </a:r>
            <a:r>
              <a:rPr lang="cs-CZ" err="1">
                <a:ea typeface="+mn-lt"/>
                <a:cs typeface="+mn-lt"/>
              </a:rPr>
              <a:t>feel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pain</a:t>
            </a:r>
            <a:r>
              <a:rPr lang="cs-CZ">
                <a:ea typeface="+mn-lt"/>
                <a:cs typeface="+mn-lt"/>
              </a:rPr>
              <a:t>, but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dose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drugs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as </a:t>
            </a:r>
            <a:r>
              <a:rPr lang="cs-CZ" err="1">
                <a:ea typeface="+mn-lt"/>
                <a:cs typeface="+mn-lt"/>
              </a:rPr>
              <a:t>low</a:t>
            </a:r>
            <a:r>
              <a:rPr lang="cs-CZ">
                <a:ea typeface="+mn-lt"/>
                <a:cs typeface="+mn-lt"/>
              </a:rPr>
              <a:t> as </a:t>
            </a:r>
            <a:r>
              <a:rPr lang="cs-CZ" err="1">
                <a:ea typeface="+mn-lt"/>
                <a:cs typeface="+mn-lt"/>
              </a:rPr>
              <a:t>possible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      -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indicated</a:t>
            </a:r>
            <a:r>
              <a:rPr lang="cs-CZ">
                <a:ea typeface="+mn-lt"/>
                <a:cs typeface="+mn-lt"/>
              </a:rPr>
              <a:t> in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terminal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phase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a </a:t>
            </a:r>
            <a:r>
              <a:rPr lang="cs-CZ" err="1">
                <a:ea typeface="+mn-lt"/>
                <a:cs typeface="+mn-lt"/>
              </a:rPr>
              <a:t>serious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disease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      - 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can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used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only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after</a:t>
            </a:r>
            <a:r>
              <a:rPr lang="cs-CZ">
                <a:ea typeface="+mn-lt"/>
                <a:cs typeface="+mn-lt"/>
              </a:rPr>
              <a:t> meeting </a:t>
            </a:r>
            <a:r>
              <a:rPr lang="cs-CZ" err="1">
                <a:ea typeface="+mn-lt"/>
                <a:cs typeface="+mn-lt"/>
              </a:rPr>
              <a:t>several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conditions</a:t>
            </a:r>
            <a:r>
              <a:rPr lang="cs-CZ">
                <a:ea typeface="+mn-lt"/>
                <a:cs typeface="+mn-lt"/>
              </a:rPr>
              <a:t> (</a:t>
            </a:r>
            <a:r>
              <a:rPr lang="cs-CZ" err="1">
                <a:ea typeface="+mn-lt"/>
                <a:cs typeface="+mn-lt"/>
              </a:rPr>
              <a:t>one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most </a:t>
            </a:r>
            <a:r>
              <a:rPr lang="cs-CZ" err="1">
                <a:ea typeface="+mn-lt"/>
                <a:cs typeface="+mn-lt"/>
              </a:rPr>
              <a:t>important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       	  </a:t>
            </a:r>
            <a:r>
              <a:rPr lang="cs-CZ" err="1">
                <a:ea typeface="+mn-lt"/>
                <a:cs typeface="+mn-lt"/>
              </a:rPr>
              <a:t>exhaustion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all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available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treatments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that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could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bring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relief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without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lowering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level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	 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patient’s</a:t>
            </a:r>
            <a:r>
              <a:rPr lang="cs-CZ">
                <a:ea typeface="+mn-lt"/>
                <a:cs typeface="+mn-lt"/>
              </a:rPr>
              <a:t>  </a:t>
            </a:r>
            <a:r>
              <a:rPr lang="cs-CZ" err="1">
                <a:ea typeface="+mn-lt"/>
                <a:cs typeface="+mn-lt"/>
              </a:rPr>
              <a:t>consciousness</a:t>
            </a:r>
            <a:r>
              <a:rPr lang="cs-CZ">
                <a:ea typeface="+mn-lt"/>
                <a:cs typeface="+mn-lt"/>
              </a:rPr>
              <a:t>)</a:t>
            </a:r>
            <a:endParaRPr lang="cs-CZ">
              <a:cs typeface="Calibri" panose="020F0502020204030204"/>
            </a:endParaRPr>
          </a:p>
          <a:p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45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F6DB3F24-7DA6-7361-F7B4-24ED1917EB3A}"/>
              </a:ext>
            </a:extLst>
          </p:cNvPr>
          <p:cNvSpPr txBox="1"/>
          <p:nvPr/>
        </p:nvSpPr>
        <p:spPr>
          <a:xfrm>
            <a:off x="701857" y="1186269"/>
            <a:ext cx="924333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Hospice care</a:t>
            </a:r>
            <a:endParaRPr lang="cs-CZ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>
                <a:ea typeface="+mn-lt"/>
                <a:cs typeface="+mn-lt"/>
              </a:rPr>
              <a:t>      </a:t>
            </a:r>
            <a:r>
              <a:rPr lang="cs-CZ" u="sng">
                <a:ea typeface="+mn-lt"/>
                <a:cs typeface="+mn-lt"/>
              </a:rPr>
              <a:t>Hospice</a:t>
            </a:r>
            <a:r>
              <a:rPr lang="cs-CZ">
                <a:ea typeface="+mn-lt"/>
                <a:cs typeface="+mn-lt"/>
              </a:rPr>
              <a:t> = a </a:t>
            </a:r>
            <a:r>
              <a:rPr lang="cs-CZ" err="1">
                <a:ea typeface="+mn-lt"/>
                <a:cs typeface="+mn-lt"/>
              </a:rPr>
              <a:t>medical-social</a:t>
            </a:r>
            <a:r>
              <a:rPr lang="cs-CZ">
                <a:ea typeface="+mn-lt"/>
                <a:cs typeface="+mn-lt"/>
              </a:rPr>
              <a:t> facility </a:t>
            </a:r>
            <a:r>
              <a:rPr lang="cs-CZ" err="1">
                <a:ea typeface="+mn-lt"/>
                <a:cs typeface="+mn-lt"/>
              </a:rPr>
              <a:t>where</a:t>
            </a:r>
            <a:r>
              <a:rPr lang="cs-CZ">
                <a:ea typeface="+mn-lt"/>
                <a:cs typeface="+mn-lt"/>
              </a:rPr>
              <a:t> care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given</a:t>
            </a:r>
            <a:r>
              <a:rPr lang="cs-CZ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incurable</a:t>
            </a:r>
            <a:r>
              <a:rPr lang="cs-CZ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seriously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ill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people</a:t>
            </a:r>
            <a:endParaRPr lang="cs-CZ">
              <a:ea typeface="+mn-lt"/>
              <a:cs typeface="+mn-lt"/>
            </a:endParaRPr>
          </a:p>
          <a:p>
            <a:pPr algn="ctr"/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-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main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purpose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maximally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improve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quality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life</a:t>
            </a:r>
            <a:r>
              <a:rPr lang="cs-CZ">
                <a:ea typeface="+mn-lt"/>
                <a:cs typeface="+mn-lt"/>
              </a:rPr>
              <a:t> in </a:t>
            </a:r>
            <a:r>
              <a:rPr lang="cs-CZ" err="1">
                <a:ea typeface="+mn-lt"/>
                <a:cs typeface="+mn-lt"/>
              </a:rPr>
              <a:t>its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final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phase</a:t>
            </a:r>
            <a:r>
              <a:rPr lang="cs-CZ">
                <a:ea typeface="+mn-lt"/>
                <a:cs typeface="+mn-lt"/>
              </a:rPr>
              <a:t> and to </a:t>
            </a:r>
            <a:r>
              <a:rPr lang="cs-CZ" err="1">
                <a:ea typeface="+mn-lt"/>
                <a:cs typeface="+mn-lt"/>
              </a:rPr>
              <a:t>enable</a:t>
            </a:r>
            <a:r>
              <a:rPr lang="cs-CZ">
                <a:ea typeface="+mn-lt"/>
                <a:cs typeface="+mn-lt"/>
              </a:rPr>
              <a:t> a </a:t>
            </a:r>
            <a:r>
              <a:rPr lang="cs-CZ" err="1">
                <a:ea typeface="+mn-lt"/>
                <a:cs typeface="+mn-lt"/>
              </a:rPr>
              <a:t>dignified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death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- </a:t>
            </a:r>
            <a:r>
              <a:rPr lang="cs-CZ" u="sng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types</a:t>
            </a:r>
            <a:r>
              <a:rPr lang="cs-CZ" u="sng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:</a:t>
            </a:r>
          </a:p>
          <a:p>
            <a:pPr marL="457200" indent="-457200">
              <a:buFont typeface="Wingdings"/>
              <a:buChar char="§"/>
            </a:pPr>
            <a:r>
              <a:rPr lang="cs-CZ" b="1" i="1" err="1">
                <a:ea typeface="+mn-lt"/>
                <a:cs typeface="+mn-lt"/>
              </a:rPr>
              <a:t>Home</a:t>
            </a:r>
            <a:r>
              <a:rPr lang="cs-CZ" b="1"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- care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provided</a:t>
            </a:r>
            <a:r>
              <a:rPr lang="cs-CZ">
                <a:ea typeface="+mn-lt"/>
                <a:cs typeface="+mn-lt"/>
              </a:rPr>
              <a:t> in a </a:t>
            </a:r>
            <a:r>
              <a:rPr lang="cs-CZ" err="1">
                <a:ea typeface="+mn-lt"/>
                <a:cs typeface="+mn-lt"/>
              </a:rPr>
              <a:t>home</a:t>
            </a:r>
            <a:r>
              <a:rPr lang="cs-CZ">
                <a:ea typeface="+mn-lt"/>
                <a:cs typeface="+mn-lt"/>
              </a:rPr>
              <a:t> environment</a:t>
            </a:r>
          </a:p>
          <a:p>
            <a:pPr marL="457200" indent="-457200">
              <a:buFont typeface="Wingdings"/>
              <a:buChar char="§"/>
            </a:pPr>
            <a:r>
              <a:rPr lang="cs-CZ" b="1" i="1">
                <a:ea typeface="+mn-lt"/>
                <a:cs typeface="+mn-lt"/>
              </a:rPr>
              <a:t>In a facility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- </a:t>
            </a:r>
            <a:r>
              <a:rPr lang="cs-CZ" err="1">
                <a:ea typeface="+mn-lt"/>
                <a:cs typeface="+mn-lt"/>
              </a:rPr>
              <a:t>both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accommodation</a:t>
            </a:r>
            <a:r>
              <a:rPr lang="cs-CZ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self</a:t>
            </a:r>
            <a:r>
              <a:rPr lang="cs-CZ">
                <a:ea typeface="+mn-lt"/>
                <a:cs typeface="+mn-lt"/>
              </a:rPr>
              <a:t>-care are </a:t>
            </a:r>
            <a:r>
              <a:rPr lang="cs-CZ" err="1">
                <a:ea typeface="+mn-lt"/>
                <a:cs typeface="+mn-lt"/>
              </a:rPr>
              <a:t>provided</a:t>
            </a:r>
            <a:endParaRPr lang="cs-CZ">
              <a:ea typeface="+mn-lt"/>
              <a:cs typeface="+mn-lt"/>
            </a:endParaRPr>
          </a:p>
          <a:p>
            <a:pPr marL="457200" indent="-457200">
              <a:buFont typeface="Wingdings"/>
              <a:buChar char="§"/>
            </a:pPr>
            <a:r>
              <a:rPr lang="cs-CZ" b="1" i="1" err="1">
                <a:ea typeface="+mn-lt"/>
                <a:cs typeface="+mn-lt"/>
              </a:rPr>
              <a:t>Day</a:t>
            </a:r>
            <a:r>
              <a:rPr lang="cs-CZ" b="1" i="1">
                <a:ea typeface="+mn-lt"/>
                <a:cs typeface="+mn-lt"/>
              </a:rPr>
              <a:t> care center</a:t>
            </a:r>
            <a:r>
              <a:rPr lang="cs-CZ" b="1"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- care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provided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only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during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day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overnight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stays</a:t>
            </a:r>
            <a:r>
              <a:rPr lang="cs-CZ">
                <a:ea typeface="+mn-lt"/>
                <a:cs typeface="+mn-lt"/>
              </a:rPr>
              <a:t> 				  </a:t>
            </a:r>
            <a:r>
              <a:rPr lang="cs-CZ" err="1">
                <a:ea typeface="+mn-lt"/>
                <a:cs typeface="+mn-lt"/>
              </a:rPr>
              <a:t>at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home</a:t>
            </a:r>
            <a:endParaRPr lang="cs-CZ">
              <a:ea typeface="+mn-lt"/>
              <a:cs typeface="+mn-lt"/>
            </a:endParaRPr>
          </a:p>
          <a:p>
            <a:pPr algn="l"/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0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30BB01-4CA2-2583-0880-E218EE91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7987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We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don’t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have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a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united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opinion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on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legalising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euthanasia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in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our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group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.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Why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it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would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be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good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/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why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not to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legalize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it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could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be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discussed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at</a:t>
            </a:r>
            <a:r>
              <a:rPr lang="cs-CZ" sz="2700" i="1">
                <a:solidFill>
                  <a:srgbClr val="E8DE1C"/>
                </a:solidFill>
                <a:ea typeface="+mj-lt"/>
                <a:cs typeface="+mj-lt"/>
              </a:rPr>
              <a:t> </a:t>
            </a:r>
            <a:r>
              <a:rPr lang="cs-CZ" sz="2700" i="1" err="1">
                <a:solidFill>
                  <a:srgbClr val="E8DE1C"/>
                </a:solidFill>
                <a:ea typeface="+mj-lt"/>
                <a:cs typeface="+mj-lt"/>
              </a:rPr>
              <a:t>length</a:t>
            </a:r>
            <a:endParaRPr lang="cs-CZ" i="1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2A50E73-C7D6-89C0-031F-17399518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191384"/>
            <a:ext cx="9997440" cy="4868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b="1">
                <a:ea typeface="+mn-lt"/>
                <a:cs typeface="+mn-lt"/>
              </a:rPr>
              <a:t>DNR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i="1">
                <a:ea typeface="+mn-lt"/>
                <a:cs typeface="+mn-lt"/>
              </a:rPr>
              <a:t>(Do Not </a:t>
            </a:r>
            <a:r>
              <a:rPr lang="cs-CZ" i="1" err="1">
                <a:ea typeface="+mn-lt"/>
                <a:cs typeface="+mn-lt"/>
              </a:rPr>
              <a:t>Resuscitate</a:t>
            </a:r>
            <a:r>
              <a:rPr lang="cs-CZ" i="1">
                <a:ea typeface="+mn-lt"/>
                <a:cs typeface="+mn-lt"/>
              </a:rPr>
              <a:t>)</a:t>
            </a:r>
            <a:r>
              <a:rPr lang="cs-CZ">
                <a:ea typeface="+mn-lt"/>
                <a:cs typeface="+mn-lt"/>
              </a:rPr>
              <a:t> =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patient's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request</a:t>
            </a:r>
            <a:r>
              <a:rPr lang="cs-CZ">
                <a:ea typeface="+mn-lt"/>
                <a:cs typeface="+mn-lt"/>
              </a:rPr>
              <a:t> not to </a:t>
            </a:r>
            <a:r>
              <a:rPr lang="cs-CZ" err="1">
                <a:ea typeface="+mn-lt"/>
                <a:cs typeface="+mn-lt"/>
              </a:rPr>
              <a:t>perform</a:t>
            </a:r>
            <a:r>
              <a:rPr lang="cs-CZ">
                <a:ea typeface="+mn-lt"/>
                <a:cs typeface="+mn-lt"/>
              </a:rPr>
              <a:t> CPR in case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respiratory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cardiac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arrest</a:t>
            </a:r>
            <a:r>
              <a:rPr lang="cs-CZ">
                <a:ea typeface="+mn-lt"/>
                <a:cs typeface="+mn-lt"/>
              </a:rPr>
              <a:t>; 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may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also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prescribed</a:t>
            </a:r>
            <a:r>
              <a:rPr lang="cs-CZ">
                <a:ea typeface="+mn-lt"/>
                <a:cs typeface="+mn-lt"/>
              </a:rPr>
              <a:t> by a </a:t>
            </a:r>
            <a:r>
              <a:rPr lang="cs-CZ" err="1">
                <a:ea typeface="+mn-lt"/>
                <a:cs typeface="+mn-lt"/>
              </a:rPr>
              <a:t>doctor</a:t>
            </a:r>
            <a:r>
              <a:rPr lang="cs-CZ">
                <a:ea typeface="+mn-lt"/>
                <a:cs typeface="+mn-lt"/>
              </a:rPr>
              <a:t> in case </a:t>
            </a:r>
            <a:r>
              <a:rPr lang="cs-CZ" err="1">
                <a:ea typeface="+mn-lt"/>
                <a:cs typeface="+mn-lt"/>
              </a:rPr>
              <a:t>that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patient's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health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condition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so </a:t>
            </a:r>
            <a:r>
              <a:rPr lang="cs-CZ" err="1">
                <a:ea typeface="+mn-lt"/>
                <a:cs typeface="+mn-lt"/>
              </a:rPr>
              <a:t>serious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that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attempt</a:t>
            </a:r>
            <a:r>
              <a:rPr lang="cs-CZ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revive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would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purposeless</a:t>
            </a:r>
            <a:endParaRPr lang="cs-CZ" err="1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- </a:t>
            </a:r>
            <a:r>
              <a:rPr lang="cs-CZ" err="1">
                <a:ea typeface="+mn-lt"/>
                <a:cs typeface="+mn-lt"/>
              </a:rPr>
              <a:t>applies</a:t>
            </a:r>
            <a:r>
              <a:rPr lang="cs-CZ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hospitalized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patients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- </a:t>
            </a:r>
            <a:r>
              <a:rPr lang="cs-CZ" err="1">
                <a:ea typeface="+mn-lt"/>
                <a:cs typeface="+mn-lt"/>
              </a:rPr>
              <a:t>may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include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all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measures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associated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with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hospital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form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emergency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resuscitation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be</a:t>
            </a:r>
            <a:r>
              <a:rPr lang="cs-CZ">
                <a:ea typeface="+mn-lt"/>
                <a:cs typeface="+mn-lt"/>
              </a:rPr>
              <a:t> limited to </a:t>
            </a:r>
            <a:r>
              <a:rPr lang="cs-CZ" err="1">
                <a:ea typeface="+mn-lt"/>
                <a:cs typeface="+mn-lt"/>
              </a:rPr>
              <a:t>certain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procedures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associated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with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resuscitation</a:t>
            </a:r>
            <a:endParaRPr lang="cs-CZ" err="1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- in </a:t>
            </a:r>
            <a:r>
              <a:rPr lang="cs-CZ" err="1">
                <a:ea typeface="+mn-lt"/>
                <a:cs typeface="+mn-lt"/>
              </a:rPr>
              <a:t>pre-hospital</a:t>
            </a:r>
            <a:r>
              <a:rPr lang="cs-CZ">
                <a:ea typeface="+mn-lt"/>
                <a:cs typeface="+mn-lt"/>
              </a:rPr>
              <a:t> care, 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can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only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applied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has </a:t>
            </a:r>
            <a:r>
              <a:rPr lang="cs-CZ" err="1">
                <a:ea typeface="+mn-lt"/>
                <a:cs typeface="+mn-lt"/>
              </a:rPr>
              <a:t>previously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expressed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wish</a:t>
            </a:r>
            <a:r>
              <a:rPr lang="cs-CZ">
                <a:ea typeface="+mn-lt"/>
                <a:cs typeface="+mn-lt"/>
              </a:rPr>
              <a:t> not to </a:t>
            </a:r>
            <a:r>
              <a:rPr lang="cs-CZ" err="1">
                <a:ea typeface="+mn-lt"/>
                <a:cs typeface="+mn-lt"/>
              </a:rPr>
              <a:t>be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resuscitated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under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certain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circumstances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or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a long-term </a:t>
            </a:r>
            <a:r>
              <a:rPr lang="cs-CZ" err="1">
                <a:ea typeface="+mn-lt"/>
                <a:cs typeface="+mn-lt"/>
              </a:rPr>
              <a:t>adverse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condition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associated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with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unconsciousness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vigil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coma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or</a:t>
            </a:r>
            <a:r>
              <a:rPr lang="cs-CZ">
                <a:ea typeface="+mn-lt"/>
                <a:cs typeface="+mn-lt"/>
              </a:rPr>
              <a:t> a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with</a:t>
            </a:r>
            <a:r>
              <a:rPr lang="cs-CZ">
                <a:ea typeface="+mn-lt"/>
                <a:cs typeface="+mn-lt"/>
              </a:rPr>
              <a:t> a </a:t>
            </a:r>
            <a:r>
              <a:rPr lang="cs-CZ" err="1">
                <a:ea typeface="+mn-lt"/>
                <a:cs typeface="+mn-lt"/>
              </a:rPr>
              <a:t>degenerative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incurable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disease</a:t>
            </a:r>
            <a:r>
              <a:rPr lang="cs-CZ">
                <a:ea typeface="+mn-lt"/>
                <a:cs typeface="+mn-lt"/>
              </a:rPr>
              <a:t> in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terminal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stage</a:t>
            </a:r>
            <a:endParaRPr lang="cs-CZ" err="1">
              <a:cs typeface="Calibri" panose="020F0502020204030204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4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>
                <a:solidFill>
                  <a:srgbClr val="E8DE1C"/>
                </a:solidFill>
              </a:rPr>
              <a:t>Nurse's</a:t>
            </a:r>
            <a:r>
              <a:rPr lang="cs-CZ" b="1">
                <a:solidFill>
                  <a:srgbClr val="E8DE1C"/>
                </a:solidFill>
              </a:rPr>
              <a:t> </a:t>
            </a:r>
            <a:r>
              <a:rPr lang="cs-CZ" b="1" err="1">
                <a:solidFill>
                  <a:srgbClr val="E8DE1C"/>
                </a:solidFill>
              </a:rPr>
              <a:t>work</a:t>
            </a:r>
            <a:r>
              <a:rPr lang="cs-CZ" b="1">
                <a:solidFill>
                  <a:srgbClr val="E8DE1C"/>
                </a:solidFill>
              </a:rPr>
              <a:t> on a </a:t>
            </a:r>
            <a:r>
              <a:rPr lang="cs-CZ" b="1" err="1">
                <a:solidFill>
                  <a:srgbClr val="E8DE1C"/>
                </a:solidFill>
              </a:rPr>
              <a:t>dead</a:t>
            </a:r>
            <a:r>
              <a:rPr lang="cs-CZ" b="1">
                <a:solidFill>
                  <a:srgbClr val="E8DE1C"/>
                </a:solidFill>
              </a:rPr>
              <a:t> body</a:t>
            </a: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373" y="1767841"/>
            <a:ext cx="9607489" cy="4029682"/>
          </a:xfrm>
        </p:spPr>
        <p:txBody>
          <a:bodyPr>
            <a:normAutofit/>
          </a:bodyPr>
          <a:lstStyle/>
          <a:p>
            <a:r>
              <a:rPr lang="cs-CZ" err="1"/>
              <a:t>Puts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deceased</a:t>
            </a:r>
            <a:r>
              <a:rPr lang="cs-CZ"/>
              <a:t> in a </a:t>
            </a:r>
            <a:r>
              <a:rPr lang="cs-CZ" err="1"/>
              <a:t>horizontal</a:t>
            </a:r>
            <a:r>
              <a:rPr lang="cs-CZ"/>
              <a:t> </a:t>
            </a:r>
            <a:r>
              <a:rPr lang="cs-CZ" err="1"/>
              <a:t>position</a:t>
            </a:r>
            <a:r>
              <a:rPr lang="cs-CZ"/>
              <a:t> </a:t>
            </a:r>
          </a:p>
          <a:p>
            <a:r>
              <a:rPr lang="cs-CZ" err="1"/>
              <a:t>Turn</a:t>
            </a:r>
            <a:r>
              <a:rPr lang="cs-CZ"/>
              <a:t> </a:t>
            </a:r>
            <a:r>
              <a:rPr lang="cs-CZ" err="1"/>
              <a:t>down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heating</a:t>
            </a:r>
            <a:r>
              <a:rPr lang="cs-CZ"/>
              <a:t> and open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window</a:t>
            </a:r>
            <a:r>
              <a:rPr lang="cs-CZ"/>
              <a:t>.</a:t>
            </a:r>
          </a:p>
          <a:p>
            <a:r>
              <a:rPr lang="cs-CZ" err="1"/>
              <a:t>Ensures</a:t>
            </a:r>
            <a:r>
              <a:rPr lang="cs-CZ"/>
              <a:t> </a:t>
            </a:r>
            <a:r>
              <a:rPr lang="cs-CZ" err="1"/>
              <a:t>privacy</a:t>
            </a:r>
            <a:r>
              <a:rPr lang="cs-CZ"/>
              <a:t>.</a:t>
            </a:r>
          </a:p>
          <a:p>
            <a:r>
              <a:rPr lang="cs-CZ" err="1"/>
              <a:t>Closes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client's</a:t>
            </a:r>
            <a:r>
              <a:rPr lang="cs-CZ"/>
              <a:t> </a:t>
            </a:r>
            <a:r>
              <a:rPr lang="cs-CZ" err="1"/>
              <a:t>eyes</a:t>
            </a:r>
            <a:r>
              <a:rPr lang="cs-CZ"/>
              <a:t> and </a:t>
            </a:r>
            <a:r>
              <a:rPr lang="cs-CZ" err="1"/>
              <a:t>mouth</a:t>
            </a:r>
            <a:r>
              <a:rPr lang="cs-CZ"/>
              <a:t> </a:t>
            </a:r>
          </a:p>
          <a:p>
            <a:r>
              <a:rPr lang="cs-CZ" err="1"/>
              <a:t>Removes</a:t>
            </a:r>
            <a:r>
              <a:rPr lang="cs-CZ"/>
              <a:t> </a:t>
            </a:r>
            <a:r>
              <a:rPr lang="cs-CZ" err="1"/>
              <a:t>all</a:t>
            </a:r>
            <a:r>
              <a:rPr lang="cs-CZ"/>
              <a:t> </a:t>
            </a:r>
            <a:r>
              <a:rPr lang="cs-CZ" err="1"/>
              <a:t>ornamental</a:t>
            </a:r>
            <a:r>
              <a:rPr lang="cs-CZ"/>
              <a:t> </a:t>
            </a:r>
            <a:r>
              <a:rPr lang="cs-CZ" err="1"/>
              <a:t>items</a:t>
            </a:r>
            <a:r>
              <a:rPr lang="cs-CZ"/>
              <a:t> (</a:t>
            </a:r>
            <a:r>
              <a:rPr lang="cs-CZ" err="1"/>
              <a:t>rings</a:t>
            </a:r>
            <a:r>
              <a:rPr lang="cs-CZ"/>
              <a:t>, </a:t>
            </a:r>
            <a:r>
              <a:rPr lang="cs-CZ" err="1"/>
              <a:t>earrings</a:t>
            </a:r>
            <a:r>
              <a:rPr lang="cs-CZ"/>
              <a:t>, </a:t>
            </a:r>
            <a:r>
              <a:rPr lang="cs-CZ" err="1"/>
              <a:t>watches</a:t>
            </a:r>
            <a:r>
              <a:rPr lang="cs-CZ"/>
              <a:t>).</a:t>
            </a:r>
          </a:p>
          <a:p>
            <a:r>
              <a:rPr lang="cs-CZ" err="1"/>
              <a:t>Removes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gastric</a:t>
            </a:r>
            <a:r>
              <a:rPr lang="cs-CZ"/>
              <a:t> tube, </a:t>
            </a:r>
            <a:r>
              <a:rPr lang="cs-CZ" err="1"/>
              <a:t>urinary</a:t>
            </a:r>
            <a:r>
              <a:rPr lang="cs-CZ"/>
              <a:t> </a:t>
            </a:r>
            <a:r>
              <a:rPr lang="cs-CZ" err="1"/>
              <a:t>catheter</a:t>
            </a:r>
            <a:r>
              <a:rPr lang="cs-CZ"/>
              <a:t> and </a:t>
            </a:r>
            <a:r>
              <a:rPr lang="cs-CZ" err="1"/>
              <a:t>central</a:t>
            </a:r>
            <a:r>
              <a:rPr lang="cs-CZ"/>
              <a:t> </a:t>
            </a:r>
            <a:r>
              <a:rPr lang="cs-CZ" err="1"/>
              <a:t>venous</a:t>
            </a:r>
            <a:r>
              <a:rPr lang="cs-CZ"/>
              <a:t> </a:t>
            </a:r>
            <a:r>
              <a:rPr lang="cs-CZ" err="1"/>
              <a:t>catheter</a:t>
            </a:r>
            <a:r>
              <a:rPr lang="cs-CZ"/>
              <a:t>.</a:t>
            </a:r>
          </a:p>
          <a:p>
            <a:r>
              <a:rPr lang="cs-CZ" err="1"/>
              <a:t>Ensures</a:t>
            </a:r>
            <a:r>
              <a:rPr lang="cs-CZ"/>
              <a:t> </a:t>
            </a:r>
            <a:r>
              <a:rPr lang="cs-CZ" err="1"/>
              <a:t>identification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dead</a:t>
            </a:r>
            <a:r>
              <a:rPr lang="cs-CZ"/>
              <a:t> body.</a:t>
            </a:r>
          </a:p>
          <a:p>
            <a:r>
              <a:rPr lang="cs-CZ" err="1"/>
              <a:t>Covers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body </a:t>
            </a:r>
            <a:r>
              <a:rPr lang="cs-CZ" err="1"/>
              <a:t>with</a:t>
            </a:r>
            <a:r>
              <a:rPr lang="cs-CZ"/>
              <a:t> a </a:t>
            </a:r>
            <a:r>
              <a:rPr lang="cs-CZ" err="1"/>
              <a:t>sheet</a:t>
            </a:r>
            <a:r>
              <a:rPr lang="cs-CZ"/>
              <a:t>.</a:t>
            </a:r>
          </a:p>
          <a:p>
            <a:r>
              <a:rPr lang="cs-CZ" err="1"/>
              <a:t>Leaves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body in a </a:t>
            </a:r>
            <a:r>
              <a:rPr lang="cs-CZ" err="1"/>
              <a:t>ward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2 </a:t>
            </a:r>
            <a:r>
              <a:rPr lang="cs-CZ" err="1"/>
              <a:t>hours</a:t>
            </a:r>
            <a:r>
              <a:rPr lang="cs-CZ"/>
              <a:t> + </a:t>
            </a:r>
            <a:r>
              <a:rPr lang="cs-CZ" err="1"/>
              <a:t>taking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body to </a:t>
            </a:r>
            <a:r>
              <a:rPr lang="cs-CZ" err="1"/>
              <a:t>mortuary</a:t>
            </a:r>
            <a:endParaRPr lang="cs-CZ"/>
          </a:p>
          <a:p>
            <a:pPr marL="0" indent="0">
              <a:buNone/>
            </a:pPr>
            <a:endParaRPr lang="cs-CZ"/>
          </a:p>
          <a:p>
            <a:endParaRPr lang="cs-CZ"/>
          </a:p>
        </p:txBody>
      </p:sp>
      <p:pic>
        <p:nvPicPr>
          <p:cNvPr id="4" name="Obrázek 6" descr="Obsah obrázku interiér, postel, zeď, osoba&#10;&#10;Popis se vygeneroval automaticky.">
            <a:extLst>
              <a:ext uri="{FF2B5EF4-FFF2-40B4-BE49-F238E27FC236}">
                <a16:creationId xmlns="" xmlns:a16="http://schemas.microsoft.com/office/drawing/2014/main" id="{12B40924-762B-C3AC-ED43-A9CB1708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817" y="4488412"/>
            <a:ext cx="3769783" cy="21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9917" y="409303"/>
            <a:ext cx="8596668" cy="949234"/>
          </a:xfrm>
        </p:spPr>
        <p:txBody>
          <a:bodyPr/>
          <a:lstStyle/>
          <a:p>
            <a:r>
              <a:rPr lang="cs-CZ" b="1" err="1">
                <a:solidFill>
                  <a:srgbClr val="E8DE1C"/>
                </a:solidFill>
              </a:rPr>
              <a:t>Examination</a:t>
            </a:r>
            <a:r>
              <a:rPr lang="cs-CZ" b="1">
                <a:solidFill>
                  <a:srgbClr val="E8DE1C"/>
                </a:solidFill>
              </a:rPr>
              <a:t> </a:t>
            </a:r>
            <a:r>
              <a:rPr lang="cs-CZ" b="1" err="1">
                <a:solidFill>
                  <a:srgbClr val="E8DE1C"/>
                </a:solidFill>
              </a:rPr>
              <a:t>of</a:t>
            </a:r>
            <a:r>
              <a:rPr lang="cs-CZ" b="1">
                <a:solidFill>
                  <a:srgbClr val="E8DE1C"/>
                </a:solidFill>
              </a:rPr>
              <a:t> </a:t>
            </a:r>
            <a:r>
              <a:rPr lang="cs-CZ" b="1" err="1">
                <a:solidFill>
                  <a:srgbClr val="E8DE1C"/>
                </a:solidFill>
              </a:rPr>
              <a:t>the</a:t>
            </a:r>
            <a:r>
              <a:rPr lang="cs-CZ" b="1">
                <a:solidFill>
                  <a:srgbClr val="E8DE1C"/>
                </a:solidFill>
              </a:rPr>
              <a:t> </a:t>
            </a:r>
            <a:r>
              <a:rPr lang="cs-CZ" b="1" err="1">
                <a:solidFill>
                  <a:srgbClr val="E8DE1C"/>
                </a:solidFill>
              </a:rPr>
              <a:t>deceased</a:t>
            </a: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29" y="1297577"/>
            <a:ext cx="10365134" cy="4998720"/>
          </a:xfrm>
        </p:spPr>
        <p:txBody>
          <a:bodyPr>
            <a:noAutofit/>
          </a:bodyPr>
          <a:lstStyle/>
          <a:p>
            <a:r>
              <a:rPr lang="cs-CZ" err="1"/>
              <a:t>Health</a:t>
            </a:r>
            <a:r>
              <a:rPr lang="cs-CZ"/>
              <a:t> </a:t>
            </a:r>
            <a:r>
              <a:rPr lang="cs-CZ" err="1"/>
              <a:t>Services</a:t>
            </a:r>
            <a:r>
              <a:rPr lang="cs-CZ"/>
              <a:t> </a:t>
            </a:r>
            <a:r>
              <a:rPr lang="cs-CZ" err="1"/>
              <a:t>Act</a:t>
            </a:r>
            <a:r>
              <a:rPr lang="cs-CZ"/>
              <a:t> (ZZS) No. 372/2011 </a:t>
            </a:r>
            <a:r>
              <a:rPr lang="cs-CZ" err="1"/>
              <a:t>Coll</a:t>
            </a:r>
            <a:r>
              <a:rPr lang="cs-CZ"/>
              <a:t>. and </a:t>
            </a:r>
            <a:r>
              <a:rPr lang="cs-CZ" err="1"/>
              <a:t>its</a:t>
            </a:r>
            <a:r>
              <a:rPr lang="cs-CZ"/>
              <a:t> </a:t>
            </a:r>
            <a:r>
              <a:rPr lang="cs-CZ" err="1"/>
              <a:t>Amendment</a:t>
            </a:r>
            <a:r>
              <a:rPr lang="cs-CZ"/>
              <a:t> No. 14/2016 </a:t>
            </a:r>
            <a:r>
              <a:rPr lang="cs-CZ" err="1"/>
              <a:t>Coll</a:t>
            </a:r>
            <a:r>
              <a:rPr lang="cs-CZ"/>
              <a:t>., </a:t>
            </a:r>
            <a:r>
              <a:rPr lang="cs-CZ" err="1"/>
              <a:t>specifically</a:t>
            </a:r>
            <a:r>
              <a:rPr lang="cs-CZ"/>
              <a:t> §88</a:t>
            </a:r>
          </a:p>
          <a:p>
            <a:r>
              <a:rPr lang="cs-CZ"/>
              <a:t>•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event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death</a:t>
            </a:r>
            <a:r>
              <a:rPr lang="cs-CZ"/>
              <a:t> </a:t>
            </a:r>
            <a:r>
              <a:rPr lang="cs-CZ" err="1"/>
              <a:t>outside</a:t>
            </a:r>
            <a:r>
              <a:rPr lang="cs-CZ"/>
              <a:t> a </a:t>
            </a:r>
            <a:r>
              <a:rPr lang="cs-CZ" err="1"/>
              <a:t>health</a:t>
            </a:r>
            <a:r>
              <a:rPr lang="cs-CZ"/>
              <a:t> care </a:t>
            </a:r>
            <a:r>
              <a:rPr lang="cs-CZ" err="1"/>
              <a:t>facility</a:t>
            </a:r>
            <a:r>
              <a:rPr lang="cs-CZ"/>
              <a:t>,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death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reported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general</a:t>
            </a:r>
            <a:r>
              <a:rPr lang="cs-CZ"/>
              <a:t> </a:t>
            </a:r>
            <a:r>
              <a:rPr lang="cs-CZ" err="1"/>
              <a:t>practitioner</a:t>
            </a:r>
            <a:r>
              <a:rPr lang="cs-CZ"/>
              <a:t> </a:t>
            </a:r>
            <a:r>
              <a:rPr lang="cs-CZ" err="1"/>
              <a:t>or</a:t>
            </a:r>
            <a:r>
              <a:rPr lang="cs-CZ"/>
              <a:t> </a:t>
            </a:r>
            <a:r>
              <a:rPr lang="cs-CZ" err="1"/>
              <a:t>general</a:t>
            </a:r>
            <a:r>
              <a:rPr lang="cs-CZ"/>
              <a:t> </a:t>
            </a:r>
            <a:r>
              <a:rPr lang="cs-CZ" err="1"/>
              <a:t>practitioner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children</a:t>
            </a:r>
            <a:r>
              <a:rPr lang="cs-CZ"/>
              <a:t> and </a:t>
            </a:r>
            <a:r>
              <a:rPr lang="cs-CZ" err="1"/>
              <a:t>adolescents</a:t>
            </a:r>
            <a:r>
              <a:rPr lang="cs-CZ"/>
              <a:t> </a:t>
            </a:r>
            <a:r>
              <a:rPr lang="cs-CZ" err="1"/>
              <a:t>who</a:t>
            </a:r>
            <a:r>
              <a:rPr lang="cs-CZ"/>
              <a:t> </a:t>
            </a:r>
            <a:r>
              <a:rPr lang="cs-CZ" err="1"/>
              <a:t>was</a:t>
            </a:r>
            <a:r>
              <a:rPr lang="cs-CZ"/>
              <a:t> in </a:t>
            </a:r>
            <a:r>
              <a:rPr lang="cs-CZ" err="1"/>
              <a:t>the</a:t>
            </a:r>
            <a:r>
              <a:rPr lang="cs-CZ"/>
              <a:t> care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deceased</a:t>
            </a:r>
            <a:r>
              <a:rPr lang="cs-CZ"/>
              <a:t>. </a:t>
            </a:r>
          </a:p>
          <a:p>
            <a:r>
              <a:rPr lang="cs-CZ"/>
              <a:t>• </a:t>
            </a:r>
            <a:r>
              <a:rPr lang="cs-CZ" err="1"/>
              <a:t>If</a:t>
            </a:r>
            <a:r>
              <a:rPr lang="cs-CZ"/>
              <a:t> a </a:t>
            </a:r>
            <a:r>
              <a:rPr lang="cs-CZ" err="1"/>
              <a:t>death</a:t>
            </a:r>
            <a:r>
              <a:rPr lang="cs-CZ"/>
              <a:t> has </a:t>
            </a:r>
            <a:r>
              <a:rPr lang="cs-CZ" err="1"/>
              <a:t>occurred</a:t>
            </a:r>
            <a:r>
              <a:rPr lang="cs-CZ"/>
              <a:t> in a </a:t>
            </a:r>
            <a:r>
              <a:rPr lang="cs-CZ" err="1"/>
              <a:t>health</a:t>
            </a:r>
            <a:r>
              <a:rPr lang="cs-CZ"/>
              <a:t> care </a:t>
            </a:r>
            <a:r>
              <a:rPr lang="cs-CZ" err="1"/>
              <a:t>facility</a:t>
            </a:r>
            <a:r>
              <a:rPr lang="cs-CZ"/>
              <a:t>,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relevant</a:t>
            </a:r>
            <a:r>
              <a:rPr lang="cs-CZ"/>
              <a:t> provider </a:t>
            </a:r>
            <a:r>
              <a:rPr lang="cs-CZ" err="1"/>
              <a:t>provides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examination</a:t>
            </a:r>
            <a:r>
              <a:rPr lang="cs-CZ"/>
              <a:t>. </a:t>
            </a:r>
          </a:p>
          <a:p>
            <a:r>
              <a:rPr lang="cs-CZ"/>
              <a:t>-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examination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deceased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carried</a:t>
            </a:r>
            <a:r>
              <a:rPr lang="cs-CZ"/>
              <a:t> </a:t>
            </a:r>
            <a:r>
              <a:rPr lang="cs-CZ" err="1"/>
              <a:t>out</a:t>
            </a:r>
            <a:r>
              <a:rPr lang="cs-CZ"/>
              <a:t> by a </a:t>
            </a:r>
            <a:r>
              <a:rPr lang="cs-CZ" err="1"/>
              <a:t>doctor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specialised</a:t>
            </a:r>
            <a:r>
              <a:rPr lang="cs-CZ"/>
              <a:t> </a:t>
            </a:r>
            <a:r>
              <a:rPr lang="cs-CZ" err="1"/>
              <a:t>competence</a:t>
            </a:r>
            <a:r>
              <a:rPr lang="cs-CZ"/>
              <a:t>, </a:t>
            </a:r>
            <a:r>
              <a:rPr lang="cs-CZ" err="1"/>
              <a:t>i.e</a:t>
            </a:r>
            <a:r>
              <a:rPr lang="cs-CZ"/>
              <a:t>. a </a:t>
            </a:r>
            <a:r>
              <a:rPr lang="cs-CZ" err="1"/>
              <a:t>doctor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attrition</a:t>
            </a:r>
            <a:r>
              <a:rPr lang="cs-CZ"/>
              <a:t> in </a:t>
            </a:r>
            <a:r>
              <a:rPr lang="cs-CZ" err="1"/>
              <a:t>any</a:t>
            </a:r>
            <a:r>
              <a:rPr lang="cs-CZ"/>
              <a:t> </a:t>
            </a:r>
            <a:r>
              <a:rPr lang="cs-CZ" err="1"/>
              <a:t>field</a:t>
            </a:r>
            <a:r>
              <a:rPr lang="cs-CZ"/>
              <a:t> (</a:t>
            </a:r>
            <a:r>
              <a:rPr lang="cs-CZ" err="1"/>
              <a:t>Section</a:t>
            </a:r>
            <a:r>
              <a:rPr lang="cs-CZ"/>
              <a:t> 84).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examining</a:t>
            </a:r>
            <a:r>
              <a:rPr lang="cs-CZ"/>
              <a:t> </a:t>
            </a:r>
            <a:r>
              <a:rPr lang="cs-CZ" err="1"/>
              <a:t>doctor</a:t>
            </a:r>
            <a:r>
              <a:rPr lang="cs-CZ"/>
              <a:t> has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following</a:t>
            </a:r>
            <a:r>
              <a:rPr lang="cs-CZ"/>
              <a:t> </a:t>
            </a:r>
            <a:r>
              <a:rPr lang="cs-CZ" err="1"/>
              <a:t>obligations</a:t>
            </a:r>
            <a:r>
              <a:rPr lang="cs-CZ"/>
              <a:t> (</a:t>
            </a:r>
            <a:r>
              <a:rPr lang="cs-CZ" err="1"/>
              <a:t>Section</a:t>
            </a:r>
            <a:r>
              <a:rPr lang="cs-CZ"/>
              <a:t> 86):</a:t>
            </a:r>
          </a:p>
          <a:p>
            <a:r>
              <a:rPr lang="cs-CZ" b="1"/>
              <a:t>1.</a:t>
            </a:r>
            <a:r>
              <a:rPr lang="cs-CZ"/>
              <a:t>They </a:t>
            </a:r>
            <a:r>
              <a:rPr lang="cs-CZ" err="1"/>
              <a:t>will</a:t>
            </a:r>
            <a:r>
              <a:rPr lang="cs-CZ"/>
              <a:t> </a:t>
            </a:r>
            <a:r>
              <a:rPr lang="cs-CZ" err="1"/>
              <a:t>fill</a:t>
            </a:r>
            <a:r>
              <a:rPr lang="cs-CZ"/>
              <a:t> </a:t>
            </a:r>
            <a:r>
              <a:rPr lang="cs-CZ" err="1"/>
              <a:t>out</a:t>
            </a:r>
            <a:r>
              <a:rPr lang="cs-CZ"/>
              <a:t> a </a:t>
            </a:r>
            <a:r>
              <a:rPr lang="cs-CZ" err="1"/>
              <a:t>sheet</a:t>
            </a:r>
            <a:r>
              <a:rPr lang="cs-CZ"/>
              <a:t> on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examination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deceased</a:t>
            </a:r>
            <a:r>
              <a:rPr lang="cs-CZ"/>
              <a:t> and </a:t>
            </a:r>
            <a:r>
              <a:rPr lang="cs-CZ" err="1"/>
              <a:t>ensure</a:t>
            </a:r>
            <a:r>
              <a:rPr lang="cs-CZ"/>
              <a:t> </a:t>
            </a:r>
            <a:r>
              <a:rPr lang="cs-CZ" err="1"/>
              <a:t>that</a:t>
            </a:r>
            <a:r>
              <a:rPr lang="cs-CZ"/>
              <a:t> </a:t>
            </a:r>
            <a:r>
              <a:rPr lang="cs-CZ" err="1"/>
              <a:t>it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handed</a:t>
            </a:r>
            <a:r>
              <a:rPr lang="cs-CZ"/>
              <a:t> </a:t>
            </a:r>
            <a:r>
              <a:rPr lang="cs-CZ" err="1"/>
              <a:t>over</a:t>
            </a:r>
            <a:r>
              <a:rPr lang="cs-CZ"/>
              <a:t> </a:t>
            </a:r>
            <a:r>
              <a:rPr lang="cs-CZ" err="1"/>
              <a:t>correctly</a:t>
            </a:r>
            <a:r>
              <a:rPr lang="cs-CZ"/>
              <a:t>.</a:t>
            </a:r>
          </a:p>
          <a:p>
            <a:r>
              <a:rPr lang="cs-CZ" b="1"/>
              <a:t>2.</a:t>
            </a:r>
            <a:r>
              <a:rPr lang="cs-CZ"/>
              <a:t>It </a:t>
            </a:r>
            <a:r>
              <a:rPr lang="cs-CZ" err="1"/>
              <a:t>will</a:t>
            </a:r>
            <a:r>
              <a:rPr lang="cs-CZ"/>
              <a:t> </a:t>
            </a:r>
            <a:r>
              <a:rPr lang="cs-CZ" err="1"/>
              <a:t>determine</a:t>
            </a:r>
            <a:r>
              <a:rPr lang="cs-CZ"/>
              <a:t> </a:t>
            </a:r>
            <a:r>
              <a:rPr lang="cs-CZ" err="1"/>
              <a:t>whether</a:t>
            </a:r>
            <a:r>
              <a:rPr lang="cs-CZ"/>
              <a:t> a </a:t>
            </a:r>
            <a:r>
              <a:rPr lang="cs-CZ" err="1"/>
              <a:t>pathological-anatomical</a:t>
            </a:r>
            <a:r>
              <a:rPr lang="cs-CZ"/>
              <a:t> </a:t>
            </a:r>
            <a:r>
              <a:rPr lang="cs-CZ" err="1"/>
              <a:t>or</a:t>
            </a:r>
            <a:r>
              <a:rPr lang="cs-CZ"/>
              <a:t> </a:t>
            </a:r>
            <a:r>
              <a:rPr lang="cs-CZ" err="1"/>
              <a:t>medical</a:t>
            </a:r>
            <a:r>
              <a:rPr lang="cs-CZ"/>
              <a:t> post-</a:t>
            </a:r>
            <a:r>
              <a:rPr lang="cs-CZ" err="1"/>
              <a:t>mortem</a:t>
            </a:r>
            <a:r>
              <a:rPr lang="cs-CZ"/>
              <a:t> </a:t>
            </a:r>
            <a:r>
              <a:rPr lang="cs-CZ" err="1"/>
              <a:t>examination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required</a:t>
            </a:r>
            <a:r>
              <a:rPr lang="cs-CZ"/>
              <a:t>. </a:t>
            </a:r>
            <a:r>
              <a:rPr lang="cs-CZ" err="1"/>
              <a:t>If</a:t>
            </a:r>
            <a:r>
              <a:rPr lang="cs-CZ"/>
              <a:t> he </a:t>
            </a:r>
            <a:r>
              <a:rPr lang="cs-CZ" err="1"/>
              <a:t>decides</a:t>
            </a:r>
            <a:r>
              <a:rPr lang="cs-CZ"/>
              <a:t> to </a:t>
            </a:r>
            <a:r>
              <a:rPr lang="cs-CZ" err="1"/>
              <a:t>perform</a:t>
            </a:r>
            <a:r>
              <a:rPr lang="cs-CZ"/>
              <a:t> </a:t>
            </a:r>
            <a:r>
              <a:rPr lang="cs-CZ" err="1"/>
              <a:t>an</a:t>
            </a:r>
            <a:r>
              <a:rPr lang="cs-CZ"/>
              <a:t> </a:t>
            </a:r>
            <a:r>
              <a:rPr lang="cs-CZ" err="1"/>
              <a:t>autopsy</a:t>
            </a:r>
            <a:r>
              <a:rPr lang="cs-CZ"/>
              <a:t>, he </a:t>
            </a:r>
            <a:r>
              <a:rPr lang="cs-CZ" err="1"/>
              <a:t>will</a:t>
            </a:r>
            <a:r>
              <a:rPr lang="cs-CZ"/>
              <a:t> </a:t>
            </a:r>
            <a:r>
              <a:rPr lang="cs-CZ" err="1"/>
              <a:t>arrange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deceased</a:t>
            </a:r>
            <a:r>
              <a:rPr lang="cs-CZ"/>
              <a:t> to </a:t>
            </a:r>
            <a:r>
              <a:rPr lang="cs-CZ" err="1"/>
              <a:t>be</a:t>
            </a:r>
            <a:r>
              <a:rPr lang="cs-CZ"/>
              <a:t> </a:t>
            </a:r>
            <a:r>
              <a:rPr lang="cs-CZ" err="1"/>
              <a:t>transported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autopsy</a:t>
            </a:r>
            <a:r>
              <a:rPr lang="cs-CZ"/>
              <a:t>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8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0526"/>
          </a:xfrm>
        </p:spPr>
        <p:txBody>
          <a:bodyPr/>
          <a:lstStyle/>
          <a:p>
            <a:r>
              <a:rPr lang="cs-CZ" b="1" err="1">
                <a:solidFill>
                  <a:srgbClr val="E8DE1C"/>
                </a:solidFill>
              </a:rPr>
              <a:t>Palliative</a:t>
            </a:r>
            <a:r>
              <a:rPr lang="cs-CZ" b="1">
                <a:solidFill>
                  <a:srgbClr val="E8DE1C"/>
                </a:solidFill>
              </a:rPr>
              <a:t> care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454" y="1550126"/>
            <a:ext cx="9468152" cy="4798423"/>
          </a:xfrm>
        </p:spPr>
        <p:txBody>
          <a:bodyPr>
            <a:normAutofit/>
          </a:bodyPr>
          <a:lstStyle/>
          <a:p>
            <a:r>
              <a:rPr lang="cs-CZ"/>
              <a:t>= </a:t>
            </a:r>
            <a:r>
              <a:rPr lang="cs-CZ" err="1"/>
              <a:t>is</a:t>
            </a:r>
            <a:r>
              <a:rPr lang="cs-CZ"/>
              <a:t> care </a:t>
            </a:r>
            <a:r>
              <a:rPr lang="cs-CZ" err="1"/>
              <a:t>aimed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</a:t>
            </a:r>
            <a:r>
              <a:rPr lang="cs-CZ" err="1"/>
              <a:t>enhancing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quality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life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patients</a:t>
            </a:r>
            <a:r>
              <a:rPr lang="cs-CZ"/>
              <a:t> and </a:t>
            </a:r>
            <a:r>
              <a:rPr lang="cs-CZ" err="1"/>
              <a:t>their</a:t>
            </a:r>
            <a:r>
              <a:rPr lang="cs-CZ"/>
              <a:t> </a:t>
            </a:r>
            <a:r>
              <a:rPr lang="cs-CZ" err="1"/>
              <a:t>families</a:t>
            </a:r>
            <a:r>
              <a:rPr lang="cs-CZ"/>
              <a:t> in a </a:t>
            </a:r>
            <a:r>
              <a:rPr lang="cs-CZ" err="1"/>
              <a:t>difficult</a:t>
            </a:r>
            <a:r>
              <a:rPr lang="cs-CZ"/>
              <a:t> </a:t>
            </a:r>
            <a:r>
              <a:rPr lang="cs-CZ" err="1"/>
              <a:t>living</a:t>
            </a:r>
            <a:r>
              <a:rPr lang="cs-CZ"/>
              <a:t> </a:t>
            </a:r>
            <a:r>
              <a:rPr lang="cs-CZ" err="1"/>
              <a:t>situation</a:t>
            </a: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Why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palliative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care </a:t>
            </a:r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important</a:t>
            </a:r>
            <a:r>
              <a:rPr lang="cs-CZ" b="1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cs-CZ"/>
              <a:t>- </a:t>
            </a:r>
            <a:r>
              <a:rPr lang="cs-CZ" err="1"/>
              <a:t>Oncological</a:t>
            </a:r>
            <a:r>
              <a:rPr lang="cs-CZ"/>
              <a:t> and </a:t>
            </a:r>
            <a:r>
              <a:rPr lang="cs-CZ" err="1"/>
              <a:t>chronic</a:t>
            </a:r>
            <a:r>
              <a:rPr lang="cs-CZ"/>
              <a:t> </a:t>
            </a:r>
            <a:r>
              <a:rPr lang="cs-CZ" err="1"/>
              <a:t>diseases</a:t>
            </a:r>
            <a:r>
              <a:rPr lang="cs-CZ"/>
              <a:t> are </a:t>
            </a:r>
            <a:r>
              <a:rPr lang="cs-CZ" err="1"/>
              <a:t>the</a:t>
            </a:r>
            <a:r>
              <a:rPr lang="cs-CZ"/>
              <a:t> most </a:t>
            </a:r>
            <a:r>
              <a:rPr lang="cs-CZ" err="1"/>
              <a:t>significant</a:t>
            </a:r>
            <a:r>
              <a:rPr lang="cs-CZ"/>
              <a:t> </a:t>
            </a:r>
            <a:r>
              <a:rPr lang="cs-CZ" err="1"/>
              <a:t>health</a:t>
            </a:r>
            <a:r>
              <a:rPr lang="cs-CZ"/>
              <a:t> </a:t>
            </a:r>
            <a:r>
              <a:rPr lang="cs-CZ" err="1"/>
              <a:t>problem</a:t>
            </a:r>
            <a:r>
              <a:rPr lang="cs-CZ"/>
              <a:t> in </a:t>
            </a:r>
            <a:r>
              <a:rPr lang="cs-CZ" err="1"/>
              <a:t>Europe</a:t>
            </a:r>
            <a:r>
              <a:rPr lang="cs-CZ"/>
              <a:t>. </a:t>
            </a:r>
            <a:r>
              <a:rPr lang="cs-CZ" err="1"/>
              <a:t>Chronic</a:t>
            </a:r>
            <a:r>
              <a:rPr lang="cs-CZ"/>
              <a:t> </a:t>
            </a:r>
            <a:r>
              <a:rPr lang="cs-CZ" err="1"/>
              <a:t>diseases</a:t>
            </a:r>
            <a:r>
              <a:rPr lang="cs-CZ"/>
              <a:t> </a:t>
            </a:r>
            <a:r>
              <a:rPr lang="cs-CZ" err="1"/>
              <a:t>account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86%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all</a:t>
            </a:r>
            <a:r>
              <a:rPr lang="cs-CZ"/>
              <a:t> </a:t>
            </a:r>
            <a:r>
              <a:rPr lang="cs-CZ" err="1"/>
              <a:t>deaths</a:t>
            </a:r>
            <a:r>
              <a:rPr lang="cs-CZ"/>
              <a:t>, </a:t>
            </a:r>
            <a:r>
              <a:rPr lang="cs-CZ" err="1"/>
              <a:t>with</a:t>
            </a:r>
            <a:r>
              <a:rPr lang="cs-CZ"/>
              <a:t> 4 </a:t>
            </a:r>
            <a:r>
              <a:rPr lang="cs-CZ" err="1"/>
              <a:t>million</a:t>
            </a:r>
            <a:r>
              <a:rPr lang="cs-CZ"/>
              <a:t> </a:t>
            </a:r>
            <a:r>
              <a:rPr lang="cs-CZ" err="1"/>
              <a:t>people</a:t>
            </a:r>
            <a:r>
              <a:rPr lang="cs-CZ"/>
              <a:t> </a:t>
            </a:r>
            <a:r>
              <a:rPr lang="cs-CZ" err="1"/>
              <a:t>newly</a:t>
            </a:r>
            <a:r>
              <a:rPr lang="cs-CZ"/>
              <a:t> </a:t>
            </a:r>
            <a:r>
              <a:rPr lang="cs-CZ" err="1"/>
              <a:t>diagnosed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cancer</a:t>
            </a:r>
            <a:r>
              <a:rPr lang="cs-CZ"/>
              <a:t> </a:t>
            </a:r>
            <a:r>
              <a:rPr lang="cs-CZ" err="1"/>
              <a:t>each</a:t>
            </a:r>
            <a:r>
              <a:rPr lang="cs-CZ"/>
              <a:t> </a:t>
            </a:r>
            <a:r>
              <a:rPr lang="cs-CZ" err="1"/>
              <a:t>year</a:t>
            </a:r>
            <a:endParaRPr lang="cs-CZ"/>
          </a:p>
          <a:p>
            <a:endParaRPr lang="cs-CZ"/>
          </a:p>
          <a:p>
            <a:pPr lvl="8"/>
            <a:endParaRPr lang="cs-CZ"/>
          </a:p>
          <a:p>
            <a:pPr lvl="8"/>
            <a:endParaRPr lang="cs-CZ"/>
          </a:p>
          <a:p>
            <a:pPr lvl="8"/>
            <a:endParaRPr lang="cs-CZ"/>
          </a:p>
          <a:p>
            <a:pPr lvl="8"/>
            <a:endParaRPr lang="cs-CZ"/>
          </a:p>
          <a:p>
            <a:pPr marL="3657600" lvl="8" indent="0">
              <a:buNone/>
            </a:pPr>
            <a:r>
              <a:rPr lang="cs-CZ"/>
              <a:t>				</a:t>
            </a:r>
          </a:p>
        </p:txBody>
      </p:sp>
      <p:pic>
        <p:nvPicPr>
          <p:cNvPr id="5" name="Obrázek 5" descr="Obsah obrázku osoba, interiér, lidé&#10;&#10;Popis se vygeneroval automaticky.">
            <a:extLst>
              <a:ext uri="{FF2B5EF4-FFF2-40B4-BE49-F238E27FC236}">
                <a16:creationId xmlns="" xmlns:a16="http://schemas.microsoft.com/office/drawing/2014/main" id="{8BD35AB1-4282-B66A-BB1B-3F92365A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484" y="4532328"/>
            <a:ext cx="5103283" cy="23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osoba, interiér, okno&#10;&#10;Popis se vygeneroval automaticky.">
            <a:extLst>
              <a:ext uri="{FF2B5EF4-FFF2-40B4-BE49-F238E27FC236}">
                <a16:creationId xmlns="" xmlns:a16="http://schemas.microsoft.com/office/drawing/2014/main" id="{7C3817F6-2791-F5A4-7D74-8CC4749E4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05" b="2"/>
          <a:stretch/>
        </p:blipFill>
        <p:spPr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9225" y="609600"/>
            <a:ext cx="7919359" cy="1004761"/>
          </a:xfrm>
        </p:spPr>
        <p:txBody>
          <a:bodyPr>
            <a:normAutofit fontScale="90000"/>
          </a:bodyPr>
          <a:lstStyle/>
          <a:p>
            <a:r>
              <a:rPr lang="cs-CZ" b="1" err="1">
                <a:solidFill>
                  <a:srgbClr val="E8DE1C"/>
                </a:solidFill>
              </a:rPr>
              <a:t>Where</a:t>
            </a:r>
            <a:r>
              <a:rPr lang="cs-CZ" b="1">
                <a:solidFill>
                  <a:srgbClr val="E8DE1C"/>
                </a:solidFill>
              </a:rPr>
              <a:t> </a:t>
            </a:r>
            <a:r>
              <a:rPr lang="cs-CZ" b="1" err="1">
                <a:solidFill>
                  <a:srgbClr val="E8DE1C"/>
                </a:solidFill>
              </a:rPr>
              <a:t>can</a:t>
            </a:r>
            <a:r>
              <a:rPr lang="cs-CZ" b="1">
                <a:solidFill>
                  <a:srgbClr val="E8DE1C"/>
                </a:solidFill>
              </a:rPr>
              <a:t> </a:t>
            </a:r>
            <a:r>
              <a:rPr lang="cs-CZ" b="1" err="1">
                <a:solidFill>
                  <a:srgbClr val="E8DE1C"/>
                </a:solidFill>
              </a:rPr>
              <a:t>palliative</a:t>
            </a:r>
            <a:r>
              <a:rPr lang="cs-CZ" b="1">
                <a:solidFill>
                  <a:srgbClr val="E8DE1C"/>
                </a:solidFill>
              </a:rPr>
              <a:t> care </a:t>
            </a:r>
            <a:r>
              <a:rPr lang="cs-CZ" b="1" err="1">
                <a:solidFill>
                  <a:srgbClr val="E8DE1C"/>
                </a:solidFill>
              </a:rPr>
              <a:t>be</a:t>
            </a:r>
            <a:r>
              <a:rPr lang="cs-CZ" b="1">
                <a:solidFill>
                  <a:srgbClr val="E8DE1C"/>
                </a:solidFill>
              </a:rPr>
              <a:t> </a:t>
            </a:r>
            <a:r>
              <a:rPr lang="cs-CZ" b="1" err="1">
                <a:solidFill>
                  <a:srgbClr val="E8DE1C"/>
                </a:solidFill>
              </a:rPr>
              <a:t>provided</a:t>
            </a:r>
            <a:r>
              <a:rPr lang="cs-CZ" b="1">
                <a:solidFill>
                  <a:srgbClr val="E8DE1C"/>
                </a:solidFill>
              </a:rPr>
              <a:t>?</a:t>
            </a:r>
            <a:endParaRPr lang="cs-CZ">
              <a:solidFill>
                <a:srgbClr val="E8DE1C"/>
              </a:solidFill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="" xmlns:a16="http://schemas.microsoft.com/office/drawing/2014/main" id="{3887E1B5-06B2-14A2-02D0-E0346F01B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2" r="27108" b="2"/>
          <a:stretch/>
        </p:blipFill>
        <p:spPr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08C77F1-1F10-4A48-9A94-DE3C21DBB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7162" y="3440034"/>
            <a:ext cx="32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30">
            <a:extLst>
              <a:ext uri="{FF2B5EF4-FFF2-40B4-BE49-F238E27FC236}">
                <a16:creationId xmlns="" xmlns:a16="http://schemas.microsoft.com/office/drawing/2014/main" id="{FF56E908-9FB5-4EBD-979B-CA807634CB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2743" y="1442747"/>
            <a:ext cx="7975194" cy="52160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b="1" u="sng">
                <a:solidFill>
                  <a:schemeClr val="accent2">
                    <a:lumMod val="40000"/>
                    <a:lumOff val="60000"/>
                  </a:schemeClr>
                </a:solidFill>
              </a:rPr>
              <a:t>Mobile hospice</a:t>
            </a:r>
            <a:endParaRPr lang="cs-CZ" b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/>
              <a:t>-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multidisciplinary</a:t>
            </a:r>
            <a:r>
              <a:rPr lang="cs-CZ"/>
              <a:t> team </a:t>
            </a:r>
            <a:r>
              <a:rPr lang="cs-CZ" err="1"/>
              <a:t>takes</a:t>
            </a:r>
            <a:r>
              <a:rPr lang="cs-CZ"/>
              <a:t> care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patients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</a:t>
            </a:r>
            <a:r>
              <a:rPr lang="cs-CZ" err="1"/>
              <a:t>home</a:t>
            </a:r>
            <a:r>
              <a:rPr lang="cs-CZ"/>
              <a:t> and in </a:t>
            </a:r>
            <a:r>
              <a:rPr lang="cs-CZ" err="1"/>
              <a:t>cooperation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family</a:t>
            </a:r>
            <a:r>
              <a:rPr lang="cs-CZ"/>
              <a:t>, </a:t>
            </a:r>
            <a:r>
              <a:rPr lang="cs-CZ" err="1"/>
              <a:t>Providing</a:t>
            </a:r>
            <a:r>
              <a:rPr lang="cs-CZ"/>
              <a:t> </a:t>
            </a:r>
            <a:r>
              <a:rPr lang="cs-CZ" err="1"/>
              <a:t>specialized</a:t>
            </a:r>
            <a:r>
              <a:rPr lang="cs-CZ"/>
              <a:t> </a:t>
            </a:r>
            <a:r>
              <a:rPr lang="cs-CZ" err="1"/>
              <a:t>palliative</a:t>
            </a:r>
            <a:r>
              <a:rPr lang="cs-CZ"/>
              <a:t> care 24 </a:t>
            </a:r>
            <a:r>
              <a:rPr lang="cs-CZ" err="1"/>
              <a:t>hours</a:t>
            </a:r>
            <a:r>
              <a:rPr lang="cs-CZ"/>
              <a:t> a </a:t>
            </a:r>
            <a:r>
              <a:rPr lang="cs-CZ" err="1"/>
              <a:t>day</a:t>
            </a:r>
            <a:endParaRPr lang="cs-CZ"/>
          </a:p>
          <a:p>
            <a:pPr marL="0" indent="0">
              <a:lnSpc>
                <a:spcPct val="90000"/>
              </a:lnSpc>
              <a:buNone/>
            </a:pPr>
            <a:endParaRPr lang="cs-CZ"/>
          </a:p>
          <a:p>
            <a:pPr marL="0" indent="0">
              <a:lnSpc>
                <a:spcPct val="90000"/>
              </a:lnSpc>
              <a:buNone/>
            </a:pPr>
            <a:r>
              <a:rPr lang="cs-CZ" b="1" u="sng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Bed</a:t>
            </a:r>
            <a:r>
              <a:rPr lang="cs-CZ" b="1" u="sng">
                <a:solidFill>
                  <a:schemeClr val="accent2">
                    <a:lumMod val="40000"/>
                    <a:lumOff val="60000"/>
                  </a:schemeClr>
                </a:solidFill>
              </a:rPr>
              <a:t> hospice</a:t>
            </a:r>
            <a:endParaRPr lang="cs-CZ" b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/>
              <a:t>- </a:t>
            </a:r>
            <a:r>
              <a:rPr lang="cs-CZ" err="1"/>
              <a:t>It's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patients</a:t>
            </a:r>
            <a:r>
              <a:rPr lang="cs-CZ"/>
              <a:t> </a:t>
            </a:r>
            <a:r>
              <a:rPr lang="cs-CZ" err="1"/>
              <a:t>who</a:t>
            </a:r>
            <a:r>
              <a:rPr lang="cs-CZ"/>
              <a:t> </a:t>
            </a:r>
            <a:r>
              <a:rPr lang="cs-CZ" err="1"/>
              <a:t>can't</a:t>
            </a:r>
            <a:r>
              <a:rPr lang="cs-CZ"/>
              <a:t> </a:t>
            </a:r>
            <a:r>
              <a:rPr lang="cs-CZ" err="1"/>
              <a:t>or</a:t>
            </a:r>
            <a:r>
              <a:rPr lang="cs-CZ"/>
              <a:t> </a:t>
            </a:r>
            <a:r>
              <a:rPr lang="cs-CZ" err="1"/>
              <a:t>won't</a:t>
            </a:r>
            <a:r>
              <a:rPr lang="cs-CZ"/>
              <a:t> live out </a:t>
            </a:r>
            <a:r>
              <a:rPr lang="cs-CZ" err="1"/>
              <a:t>their</a:t>
            </a:r>
            <a:r>
              <a:rPr lang="cs-CZ"/>
              <a:t> end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life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</a:t>
            </a:r>
            <a:r>
              <a:rPr lang="cs-CZ" err="1"/>
              <a:t>home</a:t>
            </a:r>
            <a:r>
              <a:rPr lang="cs-CZ"/>
              <a:t>. </a:t>
            </a:r>
            <a:r>
              <a:rPr lang="cs-CZ" err="1"/>
              <a:t>Bed</a:t>
            </a:r>
            <a:r>
              <a:rPr lang="cs-CZ"/>
              <a:t> </a:t>
            </a:r>
            <a:r>
              <a:rPr lang="cs-CZ" err="1"/>
              <a:t>hospices</a:t>
            </a:r>
            <a:r>
              <a:rPr lang="cs-CZ"/>
              <a:t> </a:t>
            </a:r>
            <a:r>
              <a:rPr lang="cs-CZ" err="1"/>
              <a:t>offer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care </a:t>
            </a:r>
            <a:r>
              <a:rPr lang="cs-CZ" err="1"/>
              <a:t>of</a:t>
            </a:r>
            <a:r>
              <a:rPr lang="cs-CZ"/>
              <a:t> a </a:t>
            </a:r>
            <a:r>
              <a:rPr lang="cs-CZ" err="1"/>
              <a:t>multidisciplinary</a:t>
            </a:r>
            <a:r>
              <a:rPr lang="cs-CZ"/>
              <a:t> </a:t>
            </a:r>
            <a:r>
              <a:rPr lang="cs-CZ" err="1"/>
              <a:t>palliative</a:t>
            </a:r>
            <a:r>
              <a:rPr lang="cs-CZ"/>
              <a:t> team </a:t>
            </a:r>
            <a:r>
              <a:rPr lang="cs-CZ" err="1"/>
              <a:t>while</a:t>
            </a:r>
            <a:r>
              <a:rPr lang="cs-CZ"/>
              <a:t> </a:t>
            </a:r>
            <a:r>
              <a:rPr lang="cs-CZ" err="1"/>
              <a:t>trying</a:t>
            </a:r>
            <a:r>
              <a:rPr lang="cs-CZ"/>
              <a:t> to </a:t>
            </a:r>
            <a:r>
              <a:rPr lang="cs-CZ" err="1"/>
              <a:t>bring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home</a:t>
            </a:r>
            <a:r>
              <a:rPr lang="cs-CZ"/>
              <a:t> environment as </a:t>
            </a:r>
            <a:r>
              <a:rPr lang="cs-CZ" err="1"/>
              <a:t>close</a:t>
            </a:r>
            <a:r>
              <a:rPr lang="cs-CZ"/>
              <a:t> as </a:t>
            </a:r>
            <a:r>
              <a:rPr lang="cs-CZ" err="1"/>
              <a:t>possible</a:t>
            </a:r>
            <a:r>
              <a:rPr lang="cs-CZ"/>
              <a:t>. </a:t>
            </a:r>
          </a:p>
          <a:p>
            <a:pPr marL="0" indent="0">
              <a:lnSpc>
                <a:spcPct val="90000"/>
              </a:lnSpc>
              <a:buNone/>
            </a:pPr>
            <a:endParaRPr lang="cs-CZ"/>
          </a:p>
          <a:p>
            <a:pPr marL="0" indent="0">
              <a:lnSpc>
                <a:spcPct val="90000"/>
              </a:lnSpc>
              <a:buNone/>
            </a:pPr>
            <a:endParaRPr lang="cs-CZ"/>
          </a:p>
          <a:p>
            <a:pPr marL="0" indent="0">
              <a:lnSpc>
                <a:spcPct val="90000"/>
              </a:lnSpc>
              <a:buNone/>
            </a:pPr>
            <a:r>
              <a:rPr lang="cs-CZ" b="1" u="sng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Hospital</a:t>
            </a:r>
            <a:r>
              <a:rPr lang="cs-CZ" b="1" u="sng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palliative</a:t>
            </a:r>
            <a:r>
              <a:rPr lang="cs-CZ" b="1" u="sng">
                <a:solidFill>
                  <a:schemeClr val="accent2">
                    <a:lumMod val="40000"/>
                    <a:lumOff val="60000"/>
                  </a:schemeClr>
                </a:solidFill>
              </a:rPr>
              <a:t> care</a:t>
            </a:r>
            <a:endParaRPr lang="cs-CZ" b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/>
              <a:t>- </a:t>
            </a:r>
            <a:r>
              <a:rPr lang="cs-CZ" err="1"/>
              <a:t>Palliative</a:t>
            </a:r>
            <a:r>
              <a:rPr lang="cs-CZ"/>
              <a:t> care </a:t>
            </a:r>
            <a:r>
              <a:rPr lang="cs-CZ" err="1"/>
              <a:t>beds</a:t>
            </a:r>
            <a:r>
              <a:rPr lang="cs-CZ"/>
              <a:t> </a:t>
            </a:r>
            <a:r>
              <a:rPr lang="cs-CZ" err="1"/>
              <a:t>take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form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classic</a:t>
            </a:r>
            <a:r>
              <a:rPr lang="cs-CZ"/>
              <a:t> </a:t>
            </a:r>
            <a:r>
              <a:rPr lang="cs-CZ" err="1"/>
              <a:t>wards</a:t>
            </a:r>
            <a:r>
              <a:rPr lang="cs-CZ"/>
              <a:t>, but </a:t>
            </a:r>
            <a:r>
              <a:rPr lang="cs-CZ" err="1"/>
              <a:t>it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not </a:t>
            </a:r>
            <a:r>
              <a:rPr lang="cs-CZ" err="1"/>
              <a:t>yet</a:t>
            </a:r>
            <a:r>
              <a:rPr lang="cs-CZ"/>
              <a:t> a </a:t>
            </a:r>
            <a:r>
              <a:rPr lang="cs-CZ" err="1"/>
              <a:t>regular</a:t>
            </a:r>
            <a:r>
              <a:rPr lang="cs-CZ"/>
              <a:t> part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hospital</a:t>
            </a:r>
            <a:r>
              <a:rPr lang="cs-CZ"/>
              <a:t> </a:t>
            </a:r>
            <a:r>
              <a:rPr lang="cs-CZ" err="1"/>
              <a:t>services</a:t>
            </a:r>
            <a:r>
              <a:rPr lang="cs-CZ"/>
              <a:t> in </a:t>
            </a:r>
            <a:r>
              <a:rPr lang="cs-CZ" err="1"/>
              <a:t>the</a:t>
            </a:r>
            <a:r>
              <a:rPr lang="cs-CZ"/>
              <a:t> Czech Republic</a:t>
            </a:r>
          </a:p>
          <a:p>
            <a:pPr marL="0" indent="0">
              <a:lnSpc>
                <a:spcPct val="90000"/>
              </a:lnSpc>
              <a:buNone/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Video: </a:t>
            </a:r>
            <a:r>
              <a:rPr lang="cs-CZ">
                <a:hlinkClick r:id="rId4"/>
              </a:rPr>
              <a:t>Children´s  Hospic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9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8660" y="819468"/>
            <a:ext cx="8675672" cy="51633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Multidisciplinary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palliative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 team</a:t>
            </a:r>
            <a:endParaRPr lang="cs-CZ" u="sng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provided</a:t>
            </a:r>
            <a:r>
              <a:rPr lang="cs-CZ"/>
              <a:t> by a </a:t>
            </a:r>
            <a:r>
              <a:rPr lang="cs-CZ" err="1"/>
              <a:t>multidisciplinary</a:t>
            </a:r>
            <a:r>
              <a:rPr lang="cs-CZ"/>
              <a:t> team </a:t>
            </a:r>
            <a:r>
              <a:rPr lang="cs-CZ" err="1"/>
              <a:t>working</a:t>
            </a:r>
            <a:r>
              <a:rPr lang="cs-CZ"/>
              <a:t> </a:t>
            </a:r>
            <a:r>
              <a:rPr lang="cs-CZ" err="1"/>
              <a:t>closely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a </a:t>
            </a:r>
            <a:r>
              <a:rPr lang="cs-CZ" err="1"/>
              <a:t>doctor</a:t>
            </a:r>
            <a:r>
              <a:rPr lang="cs-CZ"/>
              <a:t>, </a:t>
            </a:r>
            <a:r>
              <a:rPr lang="cs-CZ" err="1"/>
              <a:t>nurse</a:t>
            </a:r>
            <a:r>
              <a:rPr lang="cs-CZ"/>
              <a:t>, </a:t>
            </a:r>
            <a:r>
              <a:rPr lang="cs-CZ" err="1"/>
              <a:t>social</a:t>
            </a:r>
            <a:r>
              <a:rPr lang="cs-CZ"/>
              <a:t> </a:t>
            </a:r>
            <a:r>
              <a:rPr lang="cs-CZ" err="1"/>
              <a:t>worker</a:t>
            </a:r>
            <a:r>
              <a:rPr lang="cs-CZ"/>
              <a:t> and </a:t>
            </a:r>
            <a:r>
              <a:rPr lang="cs-CZ" err="1"/>
              <a:t>psychologist</a:t>
            </a:r>
            <a:r>
              <a:rPr lang="cs-CZ"/>
              <a:t> </a:t>
            </a:r>
            <a:r>
              <a:rPr lang="cs-CZ" err="1"/>
              <a:t>or</a:t>
            </a:r>
            <a:r>
              <a:rPr lang="cs-CZ"/>
              <a:t> </a:t>
            </a:r>
            <a:r>
              <a:rPr lang="cs-CZ" err="1"/>
              <a:t>psychotherapist</a:t>
            </a:r>
            <a:r>
              <a:rPr lang="cs-CZ"/>
              <a:t>. </a:t>
            </a:r>
          </a:p>
          <a:p>
            <a:r>
              <a:rPr lang="cs-CZ" err="1"/>
              <a:t>Together</a:t>
            </a:r>
            <a:r>
              <a:rPr lang="cs-CZ"/>
              <a:t> </a:t>
            </a:r>
            <a:r>
              <a:rPr lang="cs-CZ" err="1"/>
              <a:t>they</a:t>
            </a:r>
            <a:r>
              <a:rPr lang="cs-CZ"/>
              <a:t> </a:t>
            </a:r>
            <a:r>
              <a:rPr lang="cs-CZ" err="1"/>
              <a:t>try</a:t>
            </a:r>
            <a:r>
              <a:rPr lang="cs-CZ"/>
              <a:t> to </a:t>
            </a:r>
            <a:r>
              <a:rPr lang="cs-CZ" err="1"/>
              <a:t>ensure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best</a:t>
            </a:r>
            <a:r>
              <a:rPr lang="cs-CZ"/>
              <a:t> </a:t>
            </a:r>
            <a:r>
              <a:rPr lang="cs-CZ" err="1"/>
              <a:t>possible</a:t>
            </a:r>
            <a:r>
              <a:rPr lang="cs-CZ"/>
              <a:t> </a:t>
            </a:r>
            <a:r>
              <a:rPr lang="cs-CZ" err="1"/>
              <a:t>quality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life</a:t>
            </a:r>
            <a:r>
              <a:rPr lang="cs-CZ"/>
              <a:t>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</a:t>
            </a:r>
            <a:endParaRPr lang="cs-CZ"/>
          </a:p>
          <a:p>
            <a:pPr marL="0" indent="0">
              <a:buNone/>
            </a:pPr>
            <a:endParaRPr lang="cs-CZ"/>
          </a:p>
          <a:p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It </a:t>
            </a:r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consists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of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cs-CZ" u="sng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The</a:t>
            </a:r>
            <a:r>
              <a:rPr lang="cs-CZ" b="1" u="sng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palliative</a:t>
            </a:r>
            <a:r>
              <a:rPr lang="cs-CZ" b="1" u="sng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doctor</a:t>
            </a:r>
            <a:r>
              <a:rPr lang="cs-CZ" b="1"/>
              <a:t> </a:t>
            </a:r>
            <a:r>
              <a:rPr lang="cs-CZ" err="1"/>
              <a:t>takes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</a:t>
            </a:r>
            <a:r>
              <a:rPr lang="cs-CZ"/>
              <a:t> </a:t>
            </a:r>
            <a:r>
              <a:rPr lang="cs-CZ" err="1"/>
              <a:t>into</a:t>
            </a:r>
            <a:r>
              <a:rPr lang="cs-CZ"/>
              <a:t> care, </a:t>
            </a:r>
            <a:r>
              <a:rPr lang="cs-CZ" err="1"/>
              <a:t>sets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treatment</a:t>
            </a:r>
            <a:r>
              <a:rPr lang="cs-CZ"/>
              <a:t> </a:t>
            </a:r>
          </a:p>
          <a:p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Palliative</a:t>
            </a:r>
            <a:r>
              <a:rPr lang="cs-CZ" b="1" u="sng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nurse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in </a:t>
            </a:r>
            <a:r>
              <a:rPr lang="cs-CZ" err="1"/>
              <a:t>contact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both</a:t>
            </a:r>
            <a:r>
              <a:rPr lang="cs-CZ"/>
              <a:t> </a:t>
            </a:r>
            <a:r>
              <a:rPr lang="cs-CZ" err="1"/>
              <a:t>patient</a:t>
            </a:r>
            <a:r>
              <a:rPr lang="cs-CZ"/>
              <a:t> and </a:t>
            </a:r>
            <a:r>
              <a:rPr lang="cs-CZ" err="1"/>
              <a:t>family</a:t>
            </a:r>
            <a:r>
              <a:rPr lang="cs-CZ"/>
              <a:t> , </a:t>
            </a:r>
            <a:r>
              <a:rPr lang="cs-CZ" err="1"/>
              <a:t>performs</a:t>
            </a:r>
            <a:r>
              <a:rPr lang="cs-CZ"/>
              <a:t> </a:t>
            </a:r>
            <a:r>
              <a:rPr lang="cs-CZ" err="1"/>
              <a:t>actions</a:t>
            </a:r>
            <a:r>
              <a:rPr lang="cs-CZ"/>
              <a:t> </a:t>
            </a:r>
            <a:r>
              <a:rPr lang="cs-CZ" err="1"/>
              <a:t>from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prescription</a:t>
            </a:r>
            <a:endParaRPr lang="cs-CZ"/>
          </a:p>
          <a:p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The</a:t>
            </a:r>
            <a:r>
              <a:rPr lang="cs-CZ" b="1" u="sng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social</a:t>
            </a:r>
            <a:r>
              <a:rPr lang="cs-CZ" b="1" u="sng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worker</a:t>
            </a:r>
            <a:r>
              <a:rPr lang="cs-CZ"/>
              <a:t> </a:t>
            </a:r>
            <a:r>
              <a:rPr lang="cs-CZ" err="1"/>
              <a:t>concludes</a:t>
            </a:r>
            <a:r>
              <a:rPr lang="cs-CZ"/>
              <a:t> </a:t>
            </a:r>
            <a:r>
              <a:rPr lang="cs-CZ" err="1"/>
              <a:t>contracts</a:t>
            </a:r>
            <a:r>
              <a:rPr lang="cs-CZ"/>
              <a:t>, </a:t>
            </a:r>
            <a:r>
              <a:rPr lang="cs-CZ" err="1"/>
              <a:t>ensures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lending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compensatory</a:t>
            </a:r>
            <a:r>
              <a:rPr lang="cs-CZ"/>
              <a:t> aids</a:t>
            </a:r>
          </a:p>
          <a:p>
            <a:r>
              <a:rPr lang="cs-CZ" b="1" u="sng">
                <a:solidFill>
                  <a:schemeClr val="accent5">
                    <a:lumMod val="60000"/>
                    <a:lumOff val="40000"/>
                  </a:schemeClr>
                </a:solidFill>
              </a:rPr>
              <a:t>A </a:t>
            </a:r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psychologist</a:t>
            </a:r>
            <a:r>
              <a:rPr lang="cs-CZ" b="1" u="sng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or</a:t>
            </a:r>
            <a:r>
              <a:rPr lang="cs-CZ" b="1" u="sng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psychotherapist</a:t>
            </a:r>
            <a:r>
              <a:rPr lang="cs-CZ"/>
              <a:t> </a:t>
            </a:r>
            <a:r>
              <a:rPr lang="cs-CZ" err="1"/>
              <a:t>maintains</a:t>
            </a:r>
            <a:r>
              <a:rPr lang="cs-CZ"/>
              <a:t> a </a:t>
            </a:r>
            <a:r>
              <a:rPr lang="cs-CZ" err="1"/>
              <a:t>good</a:t>
            </a:r>
            <a:r>
              <a:rPr lang="cs-CZ"/>
              <a:t> </a:t>
            </a:r>
            <a:r>
              <a:rPr lang="cs-CZ" err="1"/>
              <a:t>mental</a:t>
            </a:r>
            <a:r>
              <a:rPr lang="cs-CZ"/>
              <a:t> </a:t>
            </a:r>
            <a:r>
              <a:rPr lang="cs-CZ" err="1"/>
              <a:t>state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</a:t>
            </a:r>
            <a:endParaRPr lang="cs-CZ"/>
          </a:p>
          <a:p>
            <a:pPr marL="0" indent="0">
              <a:buNone/>
            </a:pPr>
            <a:endParaRPr lang="cs-CZ"/>
          </a:p>
          <a:p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goals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of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palliative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 care</a:t>
            </a:r>
            <a:endParaRPr lang="cs-CZ" u="sng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/>
              <a:t>- </a:t>
            </a:r>
            <a:r>
              <a:rPr lang="cs-CZ" err="1"/>
              <a:t>Patients</a:t>
            </a:r>
            <a:r>
              <a:rPr lang="cs-CZ"/>
              <a:t> are </a:t>
            </a:r>
            <a:r>
              <a:rPr lang="cs-CZ" err="1"/>
              <a:t>afraid</a:t>
            </a:r>
            <a:r>
              <a:rPr lang="cs-CZ"/>
              <a:t> </a:t>
            </a:r>
            <a:r>
              <a:rPr lang="cs-CZ" err="1"/>
              <a:t>that</a:t>
            </a:r>
            <a:r>
              <a:rPr lang="cs-CZ"/>
              <a:t> </a:t>
            </a:r>
            <a:r>
              <a:rPr lang="cs-CZ" err="1"/>
              <a:t>they</a:t>
            </a:r>
            <a:r>
              <a:rPr lang="cs-CZ"/>
              <a:t> </a:t>
            </a:r>
            <a:r>
              <a:rPr lang="cs-CZ" err="1"/>
              <a:t>will</a:t>
            </a:r>
            <a:r>
              <a:rPr lang="cs-CZ"/>
              <a:t> </a:t>
            </a:r>
            <a:r>
              <a:rPr lang="cs-CZ" err="1"/>
              <a:t>be</a:t>
            </a:r>
            <a:r>
              <a:rPr lang="cs-CZ"/>
              <a:t> </a:t>
            </a:r>
            <a:r>
              <a:rPr lang="cs-CZ" err="1"/>
              <a:t>left</a:t>
            </a:r>
            <a:r>
              <a:rPr lang="cs-CZ"/>
              <a:t> </a:t>
            </a:r>
            <a:r>
              <a:rPr lang="cs-CZ" err="1"/>
              <a:t>alone</a:t>
            </a:r>
            <a:r>
              <a:rPr lang="cs-CZ"/>
              <a:t> </a:t>
            </a:r>
            <a:r>
              <a:rPr lang="cs-CZ" err="1"/>
              <a:t>when</a:t>
            </a:r>
            <a:r>
              <a:rPr lang="cs-CZ"/>
              <a:t> </a:t>
            </a:r>
            <a:r>
              <a:rPr lang="cs-CZ" err="1"/>
              <a:t>they</a:t>
            </a:r>
            <a:r>
              <a:rPr lang="cs-CZ"/>
              <a:t> </a:t>
            </a:r>
            <a:r>
              <a:rPr lang="cs-CZ" err="1"/>
              <a:t>die</a:t>
            </a:r>
            <a:r>
              <a:rPr lang="cs-CZ"/>
              <a:t> </a:t>
            </a:r>
          </a:p>
          <a:p>
            <a:r>
              <a:rPr lang="cs-CZ"/>
              <a:t>-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main</a:t>
            </a:r>
            <a:r>
              <a:rPr lang="cs-CZ"/>
              <a:t> </a:t>
            </a:r>
            <a:r>
              <a:rPr lang="cs-CZ" err="1"/>
              <a:t>goal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to </a:t>
            </a:r>
            <a:r>
              <a:rPr lang="cs-CZ" err="1"/>
              <a:t>maintain</a:t>
            </a:r>
            <a:r>
              <a:rPr lang="cs-CZ"/>
              <a:t> a </a:t>
            </a:r>
            <a:r>
              <a:rPr lang="cs-CZ" err="1"/>
              <a:t>high</a:t>
            </a:r>
            <a:r>
              <a:rPr lang="cs-CZ"/>
              <a:t> </a:t>
            </a:r>
            <a:r>
              <a:rPr lang="cs-CZ" err="1"/>
              <a:t>quality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life</a:t>
            </a:r>
            <a:endParaRPr lang="cs-CZ"/>
          </a:p>
          <a:p>
            <a:endParaRPr lang="cs-CZ"/>
          </a:p>
        </p:txBody>
      </p:sp>
      <p:pic>
        <p:nvPicPr>
          <p:cNvPr id="4" name="Obrázek 4" descr="Obsah obrázku osoba, interiér, skupina, pózování&#10;&#10;Popis se vygeneroval automaticky.">
            <a:extLst>
              <a:ext uri="{FF2B5EF4-FFF2-40B4-BE49-F238E27FC236}">
                <a16:creationId xmlns="" xmlns:a16="http://schemas.microsoft.com/office/drawing/2014/main" id="{D48E3115-EF57-9732-D9FB-A572D59A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817" y="2649992"/>
            <a:ext cx="2743200" cy="39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42C6717-26B2-1A7A-E50B-4D4C2F19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solidFill>
                  <a:srgbClr val="E8DE1C"/>
                </a:solidFill>
                <a:cs typeface="Calibri Light"/>
              </a:rPr>
              <a:t>The</a:t>
            </a:r>
            <a:r>
              <a:rPr lang="cs-CZ">
                <a:solidFill>
                  <a:srgbClr val="E8DE1C"/>
                </a:solidFill>
                <a:cs typeface="Calibri Light"/>
              </a:rPr>
              <a:t> pacient has </a:t>
            </a:r>
            <a:r>
              <a:rPr lang="cs-CZ" err="1">
                <a:solidFill>
                  <a:srgbClr val="E8DE1C"/>
                </a:solidFill>
                <a:cs typeface="Calibri Light"/>
              </a:rPr>
              <a:t>the</a:t>
            </a:r>
            <a:r>
              <a:rPr lang="cs-CZ">
                <a:solidFill>
                  <a:srgbClr val="E8DE1C"/>
                </a:solidFill>
                <a:cs typeface="Calibri Light"/>
              </a:rPr>
              <a:t> </a:t>
            </a:r>
            <a:r>
              <a:rPr lang="cs-CZ" err="1">
                <a:solidFill>
                  <a:srgbClr val="E8DE1C"/>
                </a:solidFill>
                <a:cs typeface="Calibri Light"/>
              </a:rPr>
              <a:t>right</a:t>
            </a:r>
            <a:r>
              <a:rPr lang="cs-CZ">
                <a:solidFill>
                  <a:srgbClr val="E8DE1C"/>
                </a:solidFill>
                <a:cs typeface="Calibri Light"/>
              </a:rPr>
              <a:t>...</a:t>
            </a:r>
            <a:r>
              <a:rPr lang="cs-CZ" b="1" err="1">
                <a:solidFill>
                  <a:srgbClr val="E8DE1C"/>
                </a:solidFill>
                <a:ea typeface="+mj-lt"/>
                <a:cs typeface="+mj-lt"/>
              </a:rPr>
              <a:t>Regulation</a:t>
            </a:r>
            <a:r>
              <a:rPr lang="cs-CZ" b="1">
                <a:solidFill>
                  <a:srgbClr val="E8DE1C"/>
                </a:solidFill>
                <a:ea typeface="+mj-lt"/>
                <a:cs typeface="+mj-lt"/>
              </a:rPr>
              <a:t> No. 372/2011 </a:t>
            </a:r>
            <a:r>
              <a:rPr lang="cs-CZ" b="1" err="1">
                <a:solidFill>
                  <a:srgbClr val="E8DE1C"/>
                </a:solidFill>
                <a:ea typeface="+mj-lt"/>
                <a:cs typeface="+mj-lt"/>
              </a:rPr>
              <a:t>Coll</a:t>
            </a:r>
            <a:endParaRPr lang="cs-CZ" b="1">
              <a:solidFill>
                <a:srgbClr val="E8DE1C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BAB9F79-3F2F-A74E-C41A-C8D4AE1A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930400"/>
            <a:ext cx="9649097" cy="40872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">
                <a:latin typeface="Calibri"/>
                <a:ea typeface="+mn-lt"/>
                <a:cs typeface="+mn-lt"/>
              </a:rPr>
              <a:t>to considerate professional healthcare provided by qualified workers</a:t>
            </a:r>
            <a:endParaRPr lang="cs-CZ">
              <a:latin typeface="Calibri"/>
              <a:ea typeface="+mn-lt"/>
              <a:cs typeface="+mn-lt"/>
            </a:endParaRPr>
          </a:p>
          <a:p>
            <a:r>
              <a:rPr lang="en">
                <a:latin typeface="Calibri"/>
                <a:ea typeface="+mn-lt"/>
                <a:cs typeface="+mn-lt"/>
              </a:rPr>
              <a:t> to refuse treatment and should be informed at the same time about the health consequences of his decision</a:t>
            </a:r>
            <a:endParaRPr lang="cs-CZ">
              <a:latin typeface="Calibri"/>
              <a:ea typeface="+mn-lt"/>
              <a:cs typeface="+mn-lt"/>
            </a:endParaRPr>
          </a:p>
          <a:p>
            <a:r>
              <a:rPr lang="en">
                <a:latin typeface="Calibri"/>
                <a:ea typeface="+mn-lt"/>
                <a:cs typeface="+mn-lt"/>
              </a:rPr>
              <a:t>expect that all reports and records relating to his treatment are treated as confidential</a:t>
            </a:r>
            <a:endParaRPr lang="cs-CZ">
              <a:latin typeface="Calibri"/>
              <a:ea typeface="+mn-lt"/>
              <a:cs typeface="+mn-lt"/>
            </a:endParaRPr>
          </a:p>
          <a:p>
            <a:r>
              <a:rPr lang="en">
                <a:latin typeface="Calibri"/>
                <a:ea typeface="+mn-lt"/>
                <a:cs typeface="+mn-lt"/>
              </a:rPr>
              <a:t>the right to informed consent </a:t>
            </a:r>
            <a:endParaRPr lang="cs-CZ">
              <a:latin typeface="Calibri"/>
              <a:ea typeface="+mn-lt"/>
              <a:cs typeface="+mn-lt"/>
            </a:endParaRPr>
          </a:p>
          <a:p>
            <a:r>
              <a:rPr lang="en">
                <a:latin typeface="Calibri"/>
                <a:ea typeface="+mn-lt"/>
                <a:cs typeface="+mn-lt"/>
              </a:rPr>
              <a:t>to respect, dignified treatment, consideration and respect for privacy in the provision of health services</a:t>
            </a:r>
            <a:endParaRPr lang="cs-CZ">
              <a:latin typeface="Calibri"/>
              <a:ea typeface="+mn-lt"/>
              <a:cs typeface="+mn-lt"/>
            </a:endParaRPr>
          </a:p>
          <a:p>
            <a:r>
              <a:rPr lang="en">
                <a:latin typeface="Calibri"/>
                <a:ea typeface="+mn-lt"/>
                <a:cs typeface="+mn-lt"/>
              </a:rPr>
              <a:t>to know the names and surnames of health workers or perform activities that are part of the teaching</a:t>
            </a:r>
            <a:endParaRPr lang="cs-CZ">
              <a:latin typeface="Calibri"/>
              <a:ea typeface="+mn-lt"/>
              <a:cs typeface="+mn-lt"/>
            </a:endParaRPr>
          </a:p>
          <a:p>
            <a:r>
              <a:rPr lang="en">
                <a:latin typeface="Calibri"/>
                <a:ea typeface="+mn-lt"/>
                <a:cs typeface="+mn-lt"/>
              </a:rPr>
              <a:t>receive visits in a medical facility, considering their health condition and in with the Internal Rules of the hospital and in a way that does not violate the rights of other patients</a:t>
            </a:r>
            <a:endParaRPr lang="cs-CZ">
              <a:latin typeface="Calibri"/>
              <a:ea typeface="+mn-lt"/>
              <a:cs typeface="+mn-lt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3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2080" y="1918257"/>
            <a:ext cx="8713144" cy="1730634"/>
          </a:xfrm>
        </p:spPr>
        <p:txBody>
          <a:bodyPr/>
          <a:lstStyle/>
          <a:p>
            <a:r>
              <a:rPr lang="cs-CZ" sz="6600">
                <a:solidFill>
                  <a:srgbClr val="E8DE1C"/>
                </a:solidFill>
              </a:rPr>
              <a:t>Erasmus </a:t>
            </a:r>
            <a:r>
              <a:rPr lang="cs-CZ" sz="6600" err="1">
                <a:solidFill>
                  <a:srgbClr val="E8DE1C"/>
                </a:solidFill>
              </a:rPr>
              <a:t>Belgium</a:t>
            </a:r>
            <a:r>
              <a:rPr lang="cs-CZ" sz="6600">
                <a:solidFill>
                  <a:srgbClr val="E8DE1C"/>
                </a:solidFill>
              </a:rPr>
              <a:t> 2023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809898" y="6175724"/>
            <a:ext cx="7766936" cy="1096899"/>
          </a:xfrm>
        </p:spPr>
        <p:txBody>
          <a:bodyPr/>
          <a:lstStyle/>
          <a:p>
            <a:r>
              <a:rPr lang="cs-CZ"/>
              <a:t>Czech Republic- Malá, Karlová, Trejbalová, Krajčová, </a:t>
            </a:r>
            <a:r>
              <a:rPr lang="cs-CZ" err="1"/>
              <a:t>Sobolíková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0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2E2097A-0361-DC9F-5179-87E84431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E8DE1C"/>
                </a:solidFill>
                <a:cs typeface="Calibri Light"/>
              </a:rPr>
              <a:t>GDPR  - </a:t>
            </a:r>
            <a:r>
              <a:rPr lang="cs-CZ" b="1" err="1">
                <a:solidFill>
                  <a:srgbClr val="E8DE1C"/>
                </a:solidFill>
                <a:ea typeface="+mj-lt"/>
                <a:cs typeface="+mj-lt"/>
              </a:rPr>
              <a:t>Regulation</a:t>
            </a:r>
            <a:r>
              <a:rPr lang="cs-CZ" b="1">
                <a:solidFill>
                  <a:srgbClr val="E8DE1C"/>
                </a:solidFill>
                <a:ea typeface="+mj-lt"/>
                <a:cs typeface="+mj-lt"/>
              </a:rPr>
              <a:t> No. 101/2000 </a:t>
            </a:r>
            <a:r>
              <a:rPr lang="cs-CZ" b="1" err="1">
                <a:solidFill>
                  <a:srgbClr val="E8DE1C"/>
                </a:solidFill>
                <a:ea typeface="+mj-lt"/>
                <a:cs typeface="+mj-lt"/>
              </a:rPr>
              <a:t>Coll</a:t>
            </a:r>
            <a:endParaRPr lang="cs-CZ" b="1">
              <a:solidFill>
                <a:srgbClr val="E8DE1C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E3A2723-A780-EA59-87B0-2B59FB48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25" y="1516155"/>
            <a:ext cx="11331786" cy="30732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" u="sng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Provision of information:</a:t>
            </a:r>
            <a:r>
              <a:rPr lang="en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">
                <a:ea typeface="+mn-lt"/>
                <a:cs typeface="+mn-lt"/>
              </a:rPr>
              <a:t>Patients must be informed about how their personal data is processed and to whom it is provided</a:t>
            </a:r>
            <a:endParaRPr lang="cs-CZ">
              <a:ea typeface="+mn-lt"/>
              <a:cs typeface="+mn-lt"/>
            </a:endParaRPr>
          </a:p>
          <a:p>
            <a:r>
              <a:rPr lang="en" u="sng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Patient Consent</a:t>
            </a:r>
            <a:r>
              <a:rPr lang="en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: </a:t>
            </a:r>
            <a:r>
              <a:rPr lang="en">
                <a:ea typeface="+mn-lt"/>
                <a:cs typeface="+mn-lt"/>
              </a:rPr>
              <a:t>Patients must give their consent for their personal data to be processed. This consent must be specific, informed and concrete.</a:t>
            </a:r>
            <a:endParaRPr lang="cs-CZ">
              <a:ea typeface="+mn-lt"/>
              <a:cs typeface="+mn-lt"/>
            </a:endParaRPr>
          </a:p>
          <a:p>
            <a:r>
              <a:rPr lang="en" u="sng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Security of Personal Information:</a:t>
            </a:r>
            <a:r>
              <a:rPr lang="en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">
                <a:ea typeface="+mn-lt"/>
                <a:cs typeface="+mn-lt"/>
              </a:rPr>
              <a:t>Physicians and healthcare facilities must ensure that patients' personal information is protected from unauthorized access and misuse.</a:t>
            </a:r>
            <a:endParaRPr lang="cs-CZ">
              <a:ea typeface="+mn-lt"/>
              <a:cs typeface="+mn-lt"/>
            </a:endParaRPr>
          </a:p>
          <a:p>
            <a:r>
              <a:rPr lang="en" u="sng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The patient's right to access information:</a:t>
            </a:r>
            <a:r>
              <a:rPr lang="en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">
                <a:ea typeface="+mn-lt"/>
                <a:cs typeface="+mn-lt"/>
              </a:rPr>
              <a:t>Patients have the right to find out what personal data about them is stored and how it is processed.</a:t>
            </a:r>
            <a:endParaRPr lang="cs-CZ">
              <a:ea typeface="+mn-lt"/>
              <a:cs typeface="+mn-lt"/>
            </a:endParaRPr>
          </a:p>
          <a:p>
            <a:r>
              <a:rPr lang="en" u="sng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The patient's right to erasure of personal data:</a:t>
            </a:r>
            <a:r>
              <a:rPr lang="en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">
                <a:ea typeface="+mn-lt"/>
                <a:cs typeface="+mn-lt"/>
              </a:rPr>
              <a:t>Patients have the right to have their personal data deleted if they are not needed for the purposes for which they were needed</a:t>
            </a:r>
            <a:endParaRPr lang="cs-CZ">
              <a:ea typeface="+mn-lt"/>
              <a:cs typeface="+mn-lt"/>
            </a:endParaRPr>
          </a:p>
          <a:p>
            <a:r>
              <a:rPr lang="en" u="sng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Obligation to report a leak of personal data:</a:t>
            </a:r>
            <a:r>
              <a:rPr lang="en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">
                <a:ea typeface="+mn-lt"/>
                <a:cs typeface="+mn-lt"/>
              </a:rPr>
              <a:t>Doctors and healthcare facilities are obliged to report a leak of patients' personal data if it may lead to a high risk for patients' rights and freedoms</a:t>
            </a:r>
            <a:endParaRPr lang="cs-CZ">
              <a:ea typeface="+mn-lt"/>
              <a:cs typeface="+mn-lt"/>
            </a:endParaRPr>
          </a:p>
          <a:p>
            <a:r>
              <a:rPr lang="en" u="sng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Right to deletion of personal data:</a:t>
            </a:r>
            <a:r>
              <a:rPr lang="en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">
                <a:ea typeface="+mn-lt"/>
                <a:cs typeface="+mn-lt"/>
              </a:rPr>
              <a:t>Patients have the right to have their personal data deleted if it is no longer necessary to fulfill the purpose for which it was collected.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en">
              <a:ea typeface="+mn-lt"/>
              <a:cs typeface="+mn-lt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4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r="1533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035202-2688-072C-55F5-8448366F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8DE1C"/>
                </a:solidFill>
                <a:cs typeface="Calibri Light"/>
              </a:rPr>
              <a:t>GDPR</a:t>
            </a: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EBA51F3-621C-D728-30D0-142680F9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546756"/>
            <a:ext cx="4285038" cy="39866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">
                <a:ea typeface="+mn-lt"/>
                <a:cs typeface="+mn-lt"/>
              </a:rPr>
              <a:t>But still in some hospitals there are signs with the patient's name and diet on the bed</a:t>
            </a:r>
          </a:p>
          <a:p>
            <a:r>
              <a:rPr lang="en">
                <a:ea typeface="+mn-lt"/>
                <a:cs typeface="+mn-lt"/>
              </a:rPr>
              <a:t>The transmission of information about the patient is secured by a password that the patient determines himself</a:t>
            </a:r>
          </a:p>
          <a:p>
            <a:r>
              <a:rPr lang="en">
                <a:ea typeface="+mn-lt"/>
                <a:cs typeface="+mn-lt"/>
              </a:rPr>
              <a:t>The patient himself also determines to whom to give information and to whom not</a:t>
            </a:r>
          </a:p>
          <a:p>
            <a:endParaRPr lang="en">
              <a:ea typeface="+mn-lt"/>
              <a:cs typeface="+mn-lt"/>
            </a:endParaRPr>
          </a:p>
          <a:p>
            <a:pPr marL="0" indent="0">
              <a:buNone/>
            </a:pPr>
            <a:endParaRPr lang="en">
              <a:ea typeface="+mn-lt"/>
              <a:cs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83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5FE0F97-E17E-04F4-BAE8-47981281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solidFill>
                  <a:srgbClr val="E8DE1C"/>
                </a:solidFill>
                <a:cs typeface="Calibri Light"/>
              </a:rPr>
              <a:t>The</a:t>
            </a:r>
            <a:r>
              <a:rPr lang="cs-CZ">
                <a:solidFill>
                  <a:srgbClr val="E8DE1C"/>
                </a:solidFill>
                <a:cs typeface="Calibri Light"/>
              </a:rPr>
              <a:t> </a:t>
            </a:r>
            <a:r>
              <a:rPr lang="cs-CZ" err="1">
                <a:solidFill>
                  <a:srgbClr val="E8DE1C"/>
                </a:solidFill>
                <a:cs typeface="Calibri Light"/>
              </a:rPr>
              <a:t>pacinet</a:t>
            </a:r>
            <a:r>
              <a:rPr lang="cs-CZ">
                <a:solidFill>
                  <a:srgbClr val="E8DE1C"/>
                </a:solidFill>
                <a:cs typeface="Calibri Light"/>
              </a:rPr>
              <a:t> has </a:t>
            </a:r>
            <a:r>
              <a:rPr lang="cs-CZ" err="1">
                <a:solidFill>
                  <a:srgbClr val="E8DE1C"/>
                </a:solidFill>
                <a:cs typeface="Calibri Light"/>
              </a:rPr>
              <a:t>the</a:t>
            </a:r>
            <a:r>
              <a:rPr lang="cs-CZ">
                <a:solidFill>
                  <a:srgbClr val="E8DE1C"/>
                </a:solidFill>
                <a:cs typeface="Calibri Light"/>
              </a:rPr>
              <a:t> </a:t>
            </a:r>
            <a:r>
              <a:rPr lang="cs-CZ" err="1">
                <a:solidFill>
                  <a:srgbClr val="E8DE1C"/>
                </a:solidFill>
                <a:cs typeface="Calibri Light"/>
              </a:rPr>
              <a:t>obligation</a:t>
            </a: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DC9E147-2F74-E728-66F5-9EC42D57A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532709"/>
            <a:ext cx="10685417" cy="45086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t</a:t>
            </a:r>
            <a:r>
              <a:rPr lang="en">
                <a:ea typeface="+mn-lt"/>
                <a:cs typeface="+mn-lt"/>
              </a:rPr>
              <a:t>o follow the proposed individual treatment procedure, if he agreed to the provision of health services</a:t>
            </a:r>
            <a:endParaRPr lang="cs-CZ">
              <a:ea typeface="+mn-lt"/>
              <a:cs typeface="+mn-lt"/>
            </a:endParaRPr>
          </a:p>
          <a:p>
            <a:r>
              <a:rPr lang="en">
                <a:ea typeface="+mn-lt"/>
                <a:cs typeface="+mn-lt"/>
              </a:rPr>
              <a:t>to follow the internal regulations</a:t>
            </a:r>
            <a:endParaRPr lang="cs-CZ">
              <a:ea typeface="+mn-lt"/>
              <a:cs typeface="+mn-lt"/>
            </a:endParaRPr>
          </a:p>
          <a:p>
            <a:r>
              <a:rPr lang="en">
                <a:ea typeface="+mn-lt"/>
                <a:cs typeface="+mn-lt"/>
              </a:rPr>
              <a:t>to pay the price of the provided health services not reimbursed or partially reimbursed from</a:t>
            </a:r>
            <a:endParaRPr lang="cs-CZ">
              <a:ea typeface="+mn-lt"/>
              <a:cs typeface="+mn-lt"/>
            </a:endParaRPr>
          </a:p>
          <a:p>
            <a:r>
              <a:rPr lang="en">
                <a:ea typeface="+mn-lt"/>
                <a:cs typeface="+mn-lt"/>
              </a:rPr>
              <a:t>public health insurance or other sources that were provided to him with his consent</a:t>
            </a:r>
            <a:endParaRPr lang="cs-CZ">
              <a:ea typeface="+mn-lt"/>
              <a:cs typeface="+mn-lt"/>
            </a:endParaRPr>
          </a:p>
          <a:p>
            <a:r>
              <a:rPr lang="en">
                <a:ea typeface="+mn-lt"/>
                <a:cs typeface="+mn-lt"/>
              </a:rPr>
              <a:t>to truthfully inform the attending health worker about the current development of the health condition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en">
                <a:ea typeface="+mn-lt"/>
                <a:cs typeface="+mn-lt"/>
              </a:rPr>
              <a:t> (including information about infectious diseases, about health services provided by other providers, about the use of medicinal products)</a:t>
            </a:r>
            <a:endParaRPr lang="cs-CZ">
              <a:ea typeface="+mn-lt"/>
              <a:cs typeface="+mn-lt"/>
            </a:endParaRPr>
          </a:p>
          <a:p>
            <a:r>
              <a:rPr lang="en">
                <a:ea typeface="+mn-lt"/>
                <a:cs typeface="+mn-lt"/>
              </a:rPr>
              <a:t>do not consume alcohol or other addictive substances during hospitalization</a:t>
            </a:r>
            <a:endParaRPr lang="cs-CZ">
              <a:ea typeface="+mn-lt"/>
              <a:cs typeface="+mn-lt"/>
            </a:endParaRPr>
          </a:p>
          <a:p>
            <a:r>
              <a:rPr lang="en">
                <a:ea typeface="+mn-lt"/>
                <a:cs typeface="+mn-lt"/>
              </a:rPr>
              <a:t>prove yourself with an ID card</a:t>
            </a:r>
            <a:endParaRPr lang="en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9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14103"/>
            <a:ext cx="9816495" cy="896983"/>
          </a:xfrm>
        </p:spPr>
        <p:txBody>
          <a:bodyPr/>
          <a:lstStyle/>
          <a:p>
            <a:r>
              <a:rPr lang="cs-CZ" b="1">
                <a:solidFill>
                  <a:srgbClr val="E8DE1C"/>
                </a:solidFill>
              </a:rPr>
              <a:t>INFORMED CONSENT FOR HOSPITALIZATION </a:t>
            </a: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6880"/>
            <a:ext cx="9563946" cy="3864219"/>
          </a:xfrm>
        </p:spPr>
        <p:txBody>
          <a:bodyPr/>
          <a:lstStyle/>
          <a:p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What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a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patients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informed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consent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hospitalization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? </a:t>
            </a:r>
          </a:p>
          <a:p>
            <a:pPr lvl="0" fontAlgn="base"/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patients</a:t>
            </a:r>
            <a:r>
              <a:rPr lang="cs-CZ"/>
              <a:t> </a:t>
            </a:r>
            <a:r>
              <a:rPr lang="cs-CZ" err="1"/>
              <a:t>informed</a:t>
            </a:r>
            <a:r>
              <a:rPr lang="cs-CZ"/>
              <a:t> </a:t>
            </a:r>
            <a:r>
              <a:rPr lang="cs-CZ" err="1"/>
              <a:t>consent</a:t>
            </a:r>
            <a:r>
              <a:rPr lang="cs-CZ"/>
              <a:t> to </a:t>
            </a:r>
            <a:r>
              <a:rPr lang="cs-CZ" err="1"/>
              <a:t>hospitalization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a </a:t>
            </a:r>
            <a:r>
              <a:rPr lang="cs-CZ" err="1"/>
              <a:t>document</a:t>
            </a:r>
            <a:r>
              <a:rPr lang="cs-CZ"/>
              <a:t> </a:t>
            </a:r>
            <a:r>
              <a:rPr lang="cs-CZ" err="1"/>
              <a:t>where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</a:t>
            </a:r>
            <a:r>
              <a:rPr lang="cs-CZ"/>
              <a:t> </a:t>
            </a:r>
            <a:r>
              <a:rPr lang="cs-CZ" err="1"/>
              <a:t>usually</a:t>
            </a:r>
            <a:r>
              <a:rPr lang="cs-CZ"/>
              <a:t> </a:t>
            </a:r>
            <a:r>
              <a:rPr lang="cs-CZ" err="1"/>
              <a:t>declares</a:t>
            </a:r>
            <a:r>
              <a:rPr lang="cs-CZ"/>
              <a:t> </a:t>
            </a:r>
            <a:r>
              <a:rPr lang="cs-CZ" err="1"/>
              <a:t>that</a:t>
            </a:r>
            <a:r>
              <a:rPr lang="cs-CZ"/>
              <a:t> he </a:t>
            </a:r>
            <a:r>
              <a:rPr lang="cs-CZ" err="1"/>
              <a:t>was</a:t>
            </a:r>
            <a:r>
              <a:rPr lang="cs-CZ"/>
              <a:t> </a:t>
            </a:r>
            <a:r>
              <a:rPr lang="cs-CZ" err="1"/>
              <a:t>clearly</a:t>
            </a:r>
            <a:r>
              <a:rPr lang="cs-CZ"/>
              <a:t> </a:t>
            </a:r>
            <a:r>
              <a:rPr lang="cs-CZ" err="1"/>
              <a:t>informed</a:t>
            </a:r>
            <a:r>
              <a:rPr lang="cs-CZ"/>
              <a:t> by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doctor</a:t>
            </a:r>
            <a:r>
              <a:rPr lang="cs-CZ"/>
              <a:t> </a:t>
            </a:r>
            <a:r>
              <a:rPr lang="cs-CZ" err="1"/>
              <a:t>about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reasons</a:t>
            </a:r>
            <a:r>
              <a:rPr lang="cs-CZ"/>
              <a:t> and </a:t>
            </a:r>
            <a:r>
              <a:rPr lang="cs-CZ" err="1"/>
              <a:t>necessity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hospitalization</a:t>
            </a:r>
            <a:r>
              <a:rPr lang="cs-CZ"/>
              <a:t>, </a:t>
            </a:r>
            <a:r>
              <a:rPr lang="cs-CZ" err="1"/>
              <a:t>about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acute</a:t>
            </a:r>
            <a:r>
              <a:rPr lang="cs-CZ"/>
              <a:t> </a:t>
            </a:r>
            <a:r>
              <a:rPr lang="cs-CZ" err="1"/>
              <a:t>health</a:t>
            </a:r>
            <a:r>
              <a:rPr lang="cs-CZ"/>
              <a:t> </a:t>
            </a:r>
            <a:r>
              <a:rPr lang="cs-CZ" err="1"/>
              <a:t>condition</a:t>
            </a:r>
            <a:r>
              <a:rPr lang="cs-CZ"/>
              <a:t> and </a:t>
            </a:r>
            <a:r>
              <a:rPr lang="cs-CZ" err="1"/>
              <a:t>its</a:t>
            </a:r>
            <a:r>
              <a:rPr lang="cs-CZ"/>
              <a:t> </a:t>
            </a:r>
            <a:r>
              <a:rPr lang="cs-CZ" err="1"/>
              <a:t>possible</a:t>
            </a:r>
            <a:r>
              <a:rPr lang="cs-CZ"/>
              <a:t> </a:t>
            </a:r>
            <a:r>
              <a:rPr lang="cs-CZ" err="1"/>
              <a:t>development</a:t>
            </a:r>
            <a:r>
              <a:rPr lang="cs-CZ"/>
              <a:t> </a:t>
            </a:r>
          </a:p>
          <a:p>
            <a:pPr lvl="0" fontAlgn="base"/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exceptions</a:t>
            </a:r>
            <a:r>
              <a:rPr lang="cs-CZ"/>
              <a:t>, </a:t>
            </a:r>
            <a:r>
              <a:rPr lang="cs-CZ" err="1"/>
              <a:t>health</a:t>
            </a:r>
            <a:r>
              <a:rPr lang="cs-CZ"/>
              <a:t> care </a:t>
            </a:r>
            <a:r>
              <a:rPr lang="cs-CZ" err="1"/>
              <a:t>must</a:t>
            </a:r>
            <a:r>
              <a:rPr lang="cs-CZ"/>
              <a:t> </a:t>
            </a:r>
            <a:r>
              <a:rPr lang="cs-CZ" err="1"/>
              <a:t>be</a:t>
            </a:r>
            <a:r>
              <a:rPr lang="cs-CZ"/>
              <a:t> </a:t>
            </a:r>
            <a:r>
              <a:rPr lang="cs-CZ" err="1"/>
              <a:t>provided</a:t>
            </a:r>
            <a:r>
              <a:rPr lang="cs-CZ"/>
              <a:t> </a:t>
            </a:r>
            <a:r>
              <a:rPr lang="cs-CZ" err="1"/>
              <a:t>based</a:t>
            </a:r>
            <a:r>
              <a:rPr lang="cs-CZ"/>
              <a:t> on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patients</a:t>
            </a:r>
            <a:r>
              <a:rPr lang="cs-CZ"/>
              <a:t> </a:t>
            </a:r>
            <a:r>
              <a:rPr lang="cs-CZ" err="1"/>
              <a:t>consent</a:t>
            </a:r>
            <a:r>
              <a:rPr lang="cs-CZ"/>
              <a:t> </a:t>
            </a:r>
          </a:p>
          <a:p>
            <a:pPr lvl="0" fontAlgn="base"/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</a:t>
            </a:r>
            <a:r>
              <a:rPr lang="cs-CZ"/>
              <a:t> </a:t>
            </a:r>
            <a:r>
              <a:rPr lang="cs-CZ" err="1"/>
              <a:t>can</a:t>
            </a:r>
            <a:r>
              <a:rPr lang="cs-CZ"/>
              <a:t> </a:t>
            </a:r>
            <a:r>
              <a:rPr lang="cs-CZ" err="1"/>
              <a:t>withdraw</a:t>
            </a:r>
            <a:r>
              <a:rPr lang="cs-CZ"/>
              <a:t> </a:t>
            </a:r>
            <a:r>
              <a:rPr lang="cs-CZ" err="1"/>
              <a:t>consent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</a:t>
            </a:r>
            <a:r>
              <a:rPr lang="cs-CZ" err="1"/>
              <a:t>any</a:t>
            </a:r>
            <a:r>
              <a:rPr lang="cs-CZ"/>
              <a:t> </a:t>
            </a:r>
            <a:r>
              <a:rPr lang="cs-CZ" err="1"/>
              <a:t>time</a:t>
            </a:r>
            <a:r>
              <a:rPr lang="cs-CZ"/>
              <a:t> (</a:t>
            </a:r>
            <a:r>
              <a:rPr lang="cs-CZ" err="1"/>
              <a:t>if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procedure</a:t>
            </a:r>
            <a:r>
              <a:rPr lang="cs-CZ"/>
              <a:t> has not </a:t>
            </a:r>
            <a:r>
              <a:rPr lang="cs-CZ" err="1"/>
              <a:t>already</a:t>
            </a:r>
            <a:r>
              <a:rPr lang="cs-CZ"/>
              <a:t> </a:t>
            </a:r>
            <a:r>
              <a:rPr lang="cs-CZ" err="1"/>
              <a:t>started</a:t>
            </a:r>
            <a:r>
              <a:rPr lang="cs-CZ"/>
              <a:t> and </a:t>
            </a:r>
            <a:r>
              <a:rPr lang="cs-CZ" err="1"/>
              <a:t>termination</a:t>
            </a:r>
            <a:r>
              <a:rPr lang="cs-CZ"/>
              <a:t> </a:t>
            </a:r>
            <a:r>
              <a:rPr lang="cs-CZ" err="1"/>
              <a:t>would</a:t>
            </a:r>
            <a:r>
              <a:rPr lang="cs-CZ"/>
              <a:t> </a:t>
            </a:r>
            <a:r>
              <a:rPr lang="cs-CZ" err="1"/>
              <a:t>endanger</a:t>
            </a:r>
            <a:r>
              <a:rPr lang="cs-CZ"/>
              <a:t> </a:t>
            </a:r>
            <a:r>
              <a:rPr lang="cs-CZ" err="1"/>
              <a:t>it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2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3737"/>
          </a:xfrm>
        </p:spPr>
        <p:txBody>
          <a:bodyPr/>
          <a:lstStyle/>
          <a:p>
            <a:r>
              <a:rPr lang="cs-CZ" err="1">
                <a:solidFill>
                  <a:srgbClr val="E8DE1C"/>
                </a:solidFill>
              </a:rPr>
              <a:t>Necessary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elements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of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consent</a:t>
            </a:r>
            <a:r>
              <a:rPr lang="cs-CZ">
                <a:solidFill>
                  <a:srgbClr val="E8DE1C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831" y="1663337"/>
            <a:ext cx="10051626" cy="4110446"/>
          </a:xfrm>
        </p:spPr>
        <p:txBody>
          <a:bodyPr>
            <a:normAutofit lnSpcReduction="10000"/>
          </a:bodyPr>
          <a:lstStyle/>
          <a:p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Patient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consent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must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</a:t>
            </a:r>
            <a:r>
              <a:rPr lang="cs-CZ" b="1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endParaRPr lang="cs-CZ" u="sng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b="1">
                <a:solidFill>
                  <a:schemeClr val="accent5">
                    <a:lumMod val="60000"/>
                    <a:lumOff val="40000"/>
                  </a:schemeClr>
                </a:solidFill>
              </a:rPr>
              <a:t>Free</a:t>
            </a:r>
            <a:r>
              <a:rPr lang="cs-CZ"/>
              <a:t> –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</a:t>
            </a:r>
            <a:r>
              <a:rPr lang="cs-CZ"/>
              <a:t> </a:t>
            </a:r>
            <a:r>
              <a:rPr lang="cs-CZ" err="1"/>
              <a:t>must</a:t>
            </a:r>
            <a:r>
              <a:rPr lang="cs-CZ"/>
              <a:t> not </a:t>
            </a:r>
            <a:r>
              <a:rPr lang="cs-CZ" err="1"/>
              <a:t>be</a:t>
            </a:r>
            <a:r>
              <a:rPr lang="cs-CZ"/>
              <a:t> </a:t>
            </a:r>
            <a:r>
              <a:rPr lang="cs-CZ" err="1"/>
              <a:t>under</a:t>
            </a:r>
            <a:r>
              <a:rPr lang="cs-CZ"/>
              <a:t> </a:t>
            </a:r>
            <a:r>
              <a:rPr lang="cs-CZ" err="1"/>
              <a:t>pressure</a:t>
            </a:r>
            <a:r>
              <a:rPr lang="cs-CZ"/>
              <a:t> </a:t>
            </a:r>
            <a:r>
              <a:rPr lang="cs-CZ" err="1"/>
              <a:t>or</a:t>
            </a:r>
            <a:r>
              <a:rPr lang="cs-CZ"/>
              <a:t> </a:t>
            </a:r>
            <a:r>
              <a:rPr lang="cs-CZ" err="1"/>
              <a:t>under</a:t>
            </a:r>
            <a:r>
              <a:rPr lang="cs-CZ"/>
              <a:t> stress </a:t>
            </a:r>
          </a:p>
          <a:p>
            <a:r>
              <a:rPr lang="cs-CZ" b="1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Comprehensible</a:t>
            </a:r>
            <a:r>
              <a:rPr lang="cs-CZ"/>
              <a:t> – </a:t>
            </a:r>
            <a:r>
              <a:rPr lang="cs-CZ" err="1"/>
              <a:t>consent</a:t>
            </a:r>
            <a:r>
              <a:rPr lang="cs-CZ"/>
              <a:t> </a:t>
            </a:r>
            <a:r>
              <a:rPr lang="cs-CZ" err="1"/>
              <a:t>must</a:t>
            </a:r>
            <a:r>
              <a:rPr lang="cs-CZ"/>
              <a:t> </a:t>
            </a:r>
            <a:r>
              <a:rPr lang="cs-CZ" err="1"/>
              <a:t>be</a:t>
            </a:r>
            <a:r>
              <a:rPr lang="cs-CZ"/>
              <a:t> </a:t>
            </a:r>
            <a:r>
              <a:rPr lang="cs-CZ" err="1"/>
              <a:t>given</a:t>
            </a:r>
            <a:r>
              <a:rPr lang="cs-CZ"/>
              <a:t> in such a </a:t>
            </a:r>
            <a:r>
              <a:rPr lang="cs-CZ" err="1"/>
              <a:t>form</a:t>
            </a:r>
            <a:r>
              <a:rPr lang="cs-CZ"/>
              <a:t> </a:t>
            </a:r>
            <a:r>
              <a:rPr lang="cs-CZ" err="1"/>
              <a:t>that</a:t>
            </a:r>
            <a:r>
              <a:rPr lang="cs-CZ"/>
              <a:t> </a:t>
            </a:r>
            <a:r>
              <a:rPr lang="cs-CZ" err="1"/>
              <a:t>it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clear</a:t>
            </a:r>
            <a:r>
              <a:rPr lang="cs-CZ"/>
              <a:t> </a:t>
            </a:r>
            <a:r>
              <a:rPr lang="cs-CZ" err="1"/>
              <a:t>what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giving</a:t>
            </a:r>
            <a:r>
              <a:rPr lang="cs-CZ"/>
              <a:t> </a:t>
            </a:r>
            <a:r>
              <a:rPr lang="cs-CZ" err="1"/>
              <a:t>consent</a:t>
            </a:r>
            <a:r>
              <a:rPr lang="cs-CZ"/>
              <a:t> to and </a:t>
            </a:r>
            <a:r>
              <a:rPr lang="cs-CZ" err="1"/>
              <a:t>under</a:t>
            </a:r>
            <a:r>
              <a:rPr lang="cs-CZ"/>
              <a:t> </a:t>
            </a:r>
            <a:r>
              <a:rPr lang="cs-CZ" err="1"/>
              <a:t>what</a:t>
            </a:r>
            <a:r>
              <a:rPr lang="cs-CZ"/>
              <a:t> </a:t>
            </a:r>
            <a:r>
              <a:rPr lang="cs-CZ" err="1"/>
              <a:t>conditions</a:t>
            </a:r>
            <a:r>
              <a:rPr lang="cs-CZ"/>
              <a:t> </a:t>
            </a:r>
          </a:p>
          <a:p>
            <a:r>
              <a:rPr lang="cs-CZ" b="1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Qualified</a:t>
            </a:r>
            <a:r>
              <a:rPr lang="cs-CZ"/>
              <a:t> – </a:t>
            </a:r>
            <a:r>
              <a:rPr lang="cs-CZ" err="1"/>
              <a:t>information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given</a:t>
            </a:r>
            <a:r>
              <a:rPr lang="cs-CZ"/>
              <a:t> by </a:t>
            </a:r>
            <a:r>
              <a:rPr lang="cs-CZ" err="1"/>
              <a:t>someone</a:t>
            </a:r>
            <a:r>
              <a:rPr lang="cs-CZ"/>
              <a:t> </a:t>
            </a:r>
            <a:r>
              <a:rPr lang="cs-CZ" err="1"/>
              <a:t>who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qualified</a:t>
            </a:r>
            <a:r>
              <a:rPr lang="cs-CZ"/>
              <a:t>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field</a:t>
            </a:r>
            <a:r>
              <a:rPr lang="cs-CZ"/>
              <a:t> (</a:t>
            </a:r>
            <a:r>
              <a:rPr lang="cs-CZ" err="1"/>
              <a:t>doctor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attestation</a:t>
            </a:r>
            <a:r>
              <a:rPr lang="cs-CZ"/>
              <a:t>) </a:t>
            </a:r>
          </a:p>
          <a:p>
            <a:r>
              <a:rPr lang="cs-CZ" b="1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Informed</a:t>
            </a:r>
            <a:r>
              <a:rPr lang="cs-CZ"/>
              <a:t> –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</a:t>
            </a:r>
            <a:r>
              <a:rPr lang="cs-CZ"/>
              <a:t> </a:t>
            </a:r>
            <a:r>
              <a:rPr lang="cs-CZ" err="1"/>
              <a:t>must</a:t>
            </a:r>
            <a:r>
              <a:rPr lang="cs-CZ"/>
              <a:t> </a:t>
            </a:r>
            <a:r>
              <a:rPr lang="cs-CZ" err="1"/>
              <a:t>be</a:t>
            </a:r>
            <a:r>
              <a:rPr lang="cs-CZ"/>
              <a:t> </a:t>
            </a:r>
            <a:r>
              <a:rPr lang="cs-CZ" err="1"/>
              <a:t>properly</a:t>
            </a:r>
            <a:r>
              <a:rPr lang="cs-CZ"/>
              <a:t> </a:t>
            </a:r>
            <a:r>
              <a:rPr lang="cs-CZ" err="1"/>
              <a:t>instructed</a:t>
            </a:r>
            <a:r>
              <a:rPr lang="cs-CZ"/>
              <a:t>, he </a:t>
            </a:r>
            <a:r>
              <a:rPr lang="cs-CZ" err="1"/>
              <a:t>must</a:t>
            </a:r>
            <a:r>
              <a:rPr lang="cs-CZ"/>
              <a:t> </a:t>
            </a:r>
            <a:r>
              <a:rPr lang="cs-CZ" err="1"/>
              <a:t>know</a:t>
            </a:r>
            <a:r>
              <a:rPr lang="cs-CZ"/>
              <a:t>: </a:t>
            </a:r>
          </a:p>
          <a:p>
            <a:pPr marL="0" lvl="0" indent="0" fontAlgn="base">
              <a:buNone/>
            </a:pPr>
            <a:r>
              <a:rPr lang="cs-CZ"/>
              <a:t>	1. </a:t>
            </a:r>
            <a:r>
              <a:rPr lang="cs-CZ" err="1"/>
              <a:t>The</a:t>
            </a:r>
            <a:r>
              <a:rPr lang="cs-CZ"/>
              <a:t> cause and </a:t>
            </a:r>
            <a:r>
              <a:rPr lang="cs-CZ" err="1"/>
              <a:t>origin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disease</a:t>
            </a:r>
            <a:r>
              <a:rPr lang="cs-CZ"/>
              <a:t> </a:t>
            </a:r>
          </a:p>
          <a:p>
            <a:pPr marL="0" lvl="0" indent="0" fontAlgn="base">
              <a:buNone/>
            </a:pPr>
            <a:r>
              <a:rPr lang="cs-CZ"/>
              <a:t>	2.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purpose</a:t>
            </a:r>
            <a:r>
              <a:rPr lang="cs-CZ"/>
              <a:t>, </a:t>
            </a:r>
            <a:r>
              <a:rPr lang="cs-CZ" err="1"/>
              <a:t>nature</a:t>
            </a:r>
            <a:r>
              <a:rPr lang="cs-CZ"/>
              <a:t>, benefit, </a:t>
            </a:r>
            <a:r>
              <a:rPr lang="cs-CZ" err="1"/>
              <a:t>consequences</a:t>
            </a:r>
            <a:r>
              <a:rPr lang="cs-CZ"/>
              <a:t> and </a:t>
            </a:r>
            <a:r>
              <a:rPr lang="cs-CZ" err="1"/>
              <a:t>risks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performance </a:t>
            </a:r>
          </a:p>
          <a:p>
            <a:pPr marL="0" lvl="0" indent="0" fontAlgn="base">
              <a:buNone/>
            </a:pPr>
            <a:r>
              <a:rPr lang="cs-CZ"/>
              <a:t>	3. </a:t>
            </a:r>
            <a:r>
              <a:rPr lang="cs-CZ" err="1"/>
              <a:t>Follow</a:t>
            </a:r>
            <a:r>
              <a:rPr lang="cs-CZ"/>
              <a:t> – up </a:t>
            </a:r>
            <a:r>
              <a:rPr lang="cs-CZ" err="1"/>
              <a:t>treatment</a:t>
            </a:r>
            <a:r>
              <a:rPr lang="cs-CZ"/>
              <a:t> </a:t>
            </a:r>
          </a:p>
          <a:p>
            <a:pPr marL="0" lvl="0" indent="0" fontAlgn="base">
              <a:buNone/>
            </a:pPr>
            <a:r>
              <a:rPr lang="cs-CZ"/>
              <a:t>	4. </a:t>
            </a:r>
            <a:r>
              <a:rPr lang="cs-CZ" err="1"/>
              <a:t>Restrictions</a:t>
            </a:r>
            <a:r>
              <a:rPr lang="cs-CZ"/>
              <a:t> and </a:t>
            </a:r>
            <a:r>
              <a:rPr lang="cs-CZ" err="1"/>
              <a:t>recommendations</a:t>
            </a:r>
            <a:r>
              <a:rPr lang="cs-CZ"/>
              <a:t> in </a:t>
            </a:r>
            <a:r>
              <a:rPr lang="cs-CZ" err="1"/>
              <a:t>lifestyle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1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3971"/>
          </a:xfrm>
        </p:spPr>
        <p:txBody>
          <a:bodyPr/>
          <a:lstStyle/>
          <a:p>
            <a:r>
              <a:rPr lang="cs-CZ" err="1">
                <a:solidFill>
                  <a:srgbClr val="E8DE1C"/>
                </a:solidFill>
              </a:rPr>
              <a:t>Form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of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consent</a:t>
            </a:r>
            <a:r>
              <a:rPr lang="cs-CZ">
                <a:solidFill>
                  <a:srgbClr val="E8DE1C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45" y="1533571"/>
            <a:ext cx="9215604" cy="4736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/>
          </a:p>
          <a:p>
            <a:pPr lvl="0" fontAlgn="base"/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Verbal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consent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/>
              <a:t>(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verbal</a:t>
            </a:r>
            <a:r>
              <a:rPr lang="cs-CZ"/>
              <a:t> </a:t>
            </a:r>
            <a:r>
              <a:rPr lang="cs-CZ" err="1"/>
              <a:t>consent</a:t>
            </a:r>
            <a:r>
              <a:rPr lang="cs-CZ"/>
              <a:t> a </a:t>
            </a:r>
            <a:r>
              <a:rPr lang="cs-CZ" err="1"/>
              <a:t>record</a:t>
            </a:r>
            <a:r>
              <a:rPr lang="cs-CZ"/>
              <a:t> </a:t>
            </a:r>
            <a:r>
              <a:rPr lang="cs-CZ" err="1"/>
              <a:t>must</a:t>
            </a:r>
            <a:r>
              <a:rPr lang="cs-CZ"/>
              <a:t> </a:t>
            </a:r>
            <a:r>
              <a:rPr lang="cs-CZ" err="1"/>
              <a:t>be</a:t>
            </a:r>
            <a:r>
              <a:rPr lang="cs-CZ"/>
              <a:t> made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medical</a:t>
            </a:r>
            <a:r>
              <a:rPr lang="cs-CZ"/>
              <a:t> </a:t>
            </a:r>
            <a:r>
              <a:rPr lang="cs-CZ" err="1"/>
              <a:t>documentation</a:t>
            </a:r>
            <a:r>
              <a:rPr lang="cs-CZ"/>
              <a:t> </a:t>
            </a:r>
            <a:r>
              <a:rPr lang="cs-CZ" err="1"/>
              <a:t>that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</a:t>
            </a:r>
            <a:r>
              <a:rPr lang="cs-CZ"/>
              <a:t> has </a:t>
            </a:r>
            <a:r>
              <a:rPr lang="cs-CZ" err="1"/>
              <a:t>been</a:t>
            </a:r>
            <a:r>
              <a:rPr lang="cs-CZ"/>
              <a:t> </a:t>
            </a:r>
            <a:r>
              <a:rPr lang="cs-CZ" err="1"/>
              <a:t>instructed</a:t>
            </a:r>
            <a:r>
              <a:rPr lang="cs-CZ"/>
              <a:t>) </a:t>
            </a:r>
          </a:p>
          <a:p>
            <a:pPr lvl="0" fontAlgn="base"/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Written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consent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/>
              <a:t>(</a:t>
            </a:r>
            <a:r>
              <a:rPr lang="cs-CZ" err="1"/>
              <a:t>written</a:t>
            </a:r>
            <a:r>
              <a:rPr lang="cs-CZ"/>
              <a:t> </a:t>
            </a:r>
            <a:r>
              <a:rPr lang="cs-CZ" err="1"/>
              <a:t>consent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included</a:t>
            </a:r>
            <a:r>
              <a:rPr lang="cs-CZ"/>
              <a:t> in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documentation</a:t>
            </a:r>
            <a:r>
              <a:rPr lang="cs-CZ"/>
              <a:t>, </a:t>
            </a:r>
            <a:r>
              <a:rPr lang="cs-CZ" err="1"/>
              <a:t>it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required</a:t>
            </a:r>
            <a:r>
              <a:rPr lang="cs-CZ"/>
              <a:t> in </a:t>
            </a:r>
            <a:r>
              <a:rPr lang="cs-CZ" err="1"/>
              <a:t>situations</a:t>
            </a:r>
            <a:r>
              <a:rPr lang="cs-CZ"/>
              <a:t> </a:t>
            </a:r>
            <a:r>
              <a:rPr lang="cs-CZ" err="1"/>
              <a:t>defined</a:t>
            </a:r>
            <a:r>
              <a:rPr lang="cs-CZ"/>
              <a:t> by </a:t>
            </a:r>
            <a:r>
              <a:rPr lang="cs-CZ" err="1"/>
              <a:t>law</a:t>
            </a:r>
            <a:r>
              <a:rPr lang="cs-CZ"/>
              <a:t>: </a:t>
            </a:r>
            <a:r>
              <a:rPr lang="cs-CZ" err="1"/>
              <a:t>transplantion</a:t>
            </a:r>
            <a:r>
              <a:rPr lang="cs-CZ"/>
              <a:t>, </a:t>
            </a:r>
            <a:r>
              <a:rPr lang="cs-CZ" err="1"/>
              <a:t>artificial</a:t>
            </a:r>
            <a:r>
              <a:rPr lang="cs-CZ"/>
              <a:t> </a:t>
            </a:r>
            <a:r>
              <a:rPr lang="cs-CZ" err="1"/>
              <a:t>termination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pregnancy</a:t>
            </a:r>
            <a:r>
              <a:rPr lang="cs-CZ"/>
              <a:t>) </a:t>
            </a:r>
          </a:p>
          <a:p>
            <a:endParaRPr lang="cs-CZ"/>
          </a:p>
          <a:p>
            <a:endParaRPr lang="cs-CZ"/>
          </a:p>
          <a:p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What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if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patient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connot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conset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hospitalization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himself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? </a:t>
            </a:r>
          </a:p>
          <a:p>
            <a:pPr lvl="0" fontAlgn="base"/>
            <a:r>
              <a:rPr lang="cs-CZ" err="1"/>
              <a:t>If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patient</a:t>
            </a:r>
            <a:r>
              <a:rPr lang="cs-CZ"/>
              <a:t> </a:t>
            </a:r>
            <a:r>
              <a:rPr lang="cs-CZ" err="1"/>
              <a:t>is</a:t>
            </a:r>
            <a:r>
              <a:rPr lang="cs-CZ"/>
              <a:t> not </a:t>
            </a:r>
            <a:r>
              <a:rPr lang="cs-CZ" err="1"/>
              <a:t>able</a:t>
            </a:r>
            <a:r>
              <a:rPr lang="cs-CZ"/>
              <a:t> to sign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consent</a:t>
            </a:r>
            <a:r>
              <a:rPr lang="cs-CZ"/>
              <a:t> </a:t>
            </a:r>
            <a:r>
              <a:rPr lang="cs-CZ" err="1"/>
              <a:t>even</a:t>
            </a:r>
            <a:r>
              <a:rPr lang="cs-CZ"/>
              <a:t> </a:t>
            </a:r>
            <a:r>
              <a:rPr lang="cs-CZ" err="1"/>
              <a:t>within</a:t>
            </a:r>
            <a:r>
              <a:rPr lang="cs-CZ"/>
              <a:t> 24 </a:t>
            </a:r>
            <a:r>
              <a:rPr lang="cs-CZ" err="1"/>
              <a:t>hours</a:t>
            </a:r>
            <a:r>
              <a:rPr lang="cs-CZ"/>
              <a:t>, </a:t>
            </a:r>
            <a:r>
              <a:rPr lang="cs-CZ" err="1"/>
              <a:t>because</a:t>
            </a:r>
            <a:r>
              <a:rPr lang="cs-CZ"/>
              <a:t>, </a:t>
            </a:r>
            <a:r>
              <a:rPr lang="cs-CZ" err="1"/>
              <a:t>for</a:t>
            </a:r>
            <a:r>
              <a:rPr lang="cs-CZ"/>
              <a:t> </a:t>
            </a:r>
            <a:r>
              <a:rPr lang="cs-CZ" err="1"/>
              <a:t>example</a:t>
            </a:r>
            <a:r>
              <a:rPr lang="cs-CZ"/>
              <a:t>, he has not </a:t>
            </a:r>
            <a:r>
              <a:rPr lang="cs-CZ" err="1"/>
              <a:t>woken</a:t>
            </a:r>
            <a:r>
              <a:rPr lang="cs-CZ"/>
              <a:t> up </a:t>
            </a:r>
            <a:r>
              <a:rPr lang="cs-CZ" err="1"/>
              <a:t>from</a:t>
            </a:r>
            <a:r>
              <a:rPr lang="cs-CZ"/>
              <a:t> </a:t>
            </a:r>
            <a:r>
              <a:rPr lang="cs-CZ" err="1"/>
              <a:t>unconsciousness</a:t>
            </a:r>
            <a:r>
              <a:rPr lang="cs-CZ"/>
              <a:t> </a:t>
            </a:r>
            <a:r>
              <a:rPr lang="cs-CZ" err="1"/>
              <a:t>after</a:t>
            </a:r>
            <a:r>
              <a:rPr lang="cs-CZ"/>
              <a:t> a car </a:t>
            </a:r>
            <a:r>
              <a:rPr lang="cs-CZ" err="1"/>
              <a:t>accident</a:t>
            </a:r>
            <a:r>
              <a:rPr lang="cs-CZ"/>
              <a:t> – a </a:t>
            </a:r>
            <a:r>
              <a:rPr lang="cs-CZ" err="1"/>
              <a:t>situation</a:t>
            </a:r>
            <a:r>
              <a:rPr lang="cs-CZ"/>
              <a:t> </a:t>
            </a:r>
            <a:r>
              <a:rPr lang="cs-CZ" err="1"/>
              <a:t>arises</a:t>
            </a:r>
            <a:r>
              <a:rPr lang="cs-CZ"/>
              <a:t> </a:t>
            </a:r>
            <a:r>
              <a:rPr lang="cs-CZ" err="1"/>
              <a:t>where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doctor</a:t>
            </a:r>
            <a:r>
              <a:rPr lang="cs-CZ"/>
              <a:t> on duty </a:t>
            </a:r>
            <a:r>
              <a:rPr lang="cs-CZ" err="1"/>
              <a:t>must</a:t>
            </a:r>
            <a:r>
              <a:rPr lang="cs-CZ"/>
              <a:t> </a:t>
            </a:r>
            <a:r>
              <a:rPr lang="cs-CZ" err="1"/>
              <a:t>file</a:t>
            </a:r>
            <a:r>
              <a:rPr lang="cs-CZ"/>
              <a:t> a report </a:t>
            </a:r>
            <a:r>
              <a:rPr lang="cs-CZ" err="1"/>
              <a:t>with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relevant</a:t>
            </a:r>
            <a:r>
              <a:rPr lang="cs-CZ"/>
              <a:t> </a:t>
            </a:r>
            <a:r>
              <a:rPr lang="cs-CZ" err="1"/>
              <a:t>district</a:t>
            </a:r>
            <a:r>
              <a:rPr lang="cs-CZ"/>
              <a:t> </a:t>
            </a:r>
            <a:r>
              <a:rPr lang="cs-CZ" err="1"/>
              <a:t>court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>
                <a:solidFill>
                  <a:srgbClr val="E8DE1C"/>
                </a:solidFill>
                <a:cs typeface="Calibri"/>
              </a:rPr>
              <a:t>Sources</a:t>
            </a:r>
            <a:r>
              <a:rPr lang="cs-CZ" b="1">
                <a:solidFill>
                  <a:srgbClr val="E8DE1C"/>
                </a:solidFill>
                <a:cs typeface="Calibri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7666" y="143777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cs-CZ" err="1">
                <a:solidFill>
                  <a:srgbClr val="E8DE1C"/>
                </a:solidFill>
              </a:rPr>
              <a:t>Restraints</a:t>
            </a:r>
            <a:r>
              <a:rPr lang="cs-CZ">
                <a:solidFill>
                  <a:srgbClr val="E8DE1C"/>
                </a:solidFill>
              </a:rPr>
              <a:t>:</a:t>
            </a:r>
            <a:endParaRPr lang="cs-CZ" b="1">
              <a:cs typeface="Calibri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 sz="1200">
                <a:ea typeface="+mn-lt"/>
                <a:cs typeface="+mn-lt"/>
                <a:hlinkClick r:id="rId2"/>
              </a:rPr>
              <a:t>https://cs.wikipedia.org/wiki/Eutanazie</a:t>
            </a:r>
            <a:endParaRPr lang="cs-CZ" sz="1200">
              <a:cs typeface="Calibri"/>
            </a:endParaRPr>
          </a:p>
          <a:p>
            <a:endParaRPr lang="cs-CZ" sz="1200">
              <a:ea typeface="+mn-lt"/>
              <a:cs typeface="+mn-lt"/>
            </a:endParaRPr>
          </a:p>
          <a:p>
            <a:r>
              <a:rPr lang="cs-CZ" sz="1200">
                <a:ea typeface="+mn-lt"/>
                <a:cs typeface="+mn-lt"/>
                <a:hlinkClick r:id="rId3"/>
              </a:rPr>
              <a:t>file:///C:/Users/42070/Desktop/ERASMUS%202022/Materi%C3%A1ly/Eutan%C3%A1zie%20-%20Bakal%C3%A1%C5%99sk%C3%A1%20pr%C3%A1ce.pdf</a:t>
            </a:r>
            <a:endParaRPr lang="cs-CZ" sz="1200">
              <a:cs typeface="Calibri"/>
            </a:endParaRPr>
          </a:p>
          <a:p>
            <a:endParaRPr lang="cs-CZ" sz="1200">
              <a:ea typeface="+mn-lt"/>
              <a:cs typeface="+mn-lt"/>
            </a:endParaRPr>
          </a:p>
          <a:p>
            <a:r>
              <a:rPr lang="cs-CZ" sz="1200">
                <a:ea typeface="+mn-lt"/>
                <a:cs typeface="+mn-lt"/>
                <a:hlinkClick r:id="rId4"/>
              </a:rPr>
              <a:t>file:///C:/Users/42070/Desktop/ERASMUS%202022/Materi%C3%A1ly/DNR%20jako%20eticko-o%C5%A1et%C5%99ovatelsk%C3%BD%20probl%C3%A9m.pdf</a:t>
            </a:r>
            <a:endParaRPr lang="cs-CZ" sz="1200">
              <a:cs typeface="Calibri"/>
            </a:endParaRPr>
          </a:p>
          <a:p>
            <a:endParaRPr lang="cs-CZ" sz="1200">
              <a:ea typeface="+mn-lt"/>
              <a:cs typeface="+mn-lt"/>
            </a:endParaRPr>
          </a:p>
          <a:p>
            <a:r>
              <a:rPr lang="cs-CZ" sz="1200">
                <a:ea typeface="+mn-lt"/>
                <a:cs typeface="+mn-lt"/>
                <a:hlinkClick r:id="rId5"/>
              </a:rPr>
              <a:t>https://theses.cz/id/4qtuov/DNR_jako_eticko-osetrovatelsky_problem2.pdf</a:t>
            </a:r>
            <a:endParaRPr lang="cs-CZ" sz="1200">
              <a:cs typeface="Calibri" panose="020F0502020204030204"/>
            </a:endParaRPr>
          </a:p>
          <a:p>
            <a:endParaRPr lang="cs-CZ" sz="1200">
              <a:ea typeface="+mn-lt"/>
              <a:cs typeface="+mn-lt"/>
            </a:endParaRPr>
          </a:p>
          <a:p>
            <a:r>
              <a:rPr lang="cs-CZ" sz="1200">
                <a:ea typeface="+mn-lt"/>
                <a:cs typeface="+mn-lt"/>
                <a:hlinkClick r:id="rId6"/>
              </a:rPr>
              <a:t>https://www.umirani.cz/poradna/jak-a-kdy-muze-lekar-rozhodnout-o-dnr-v-ceske-nemocnici</a:t>
            </a:r>
            <a:endParaRPr lang="cs-CZ" sz="1200">
              <a:cs typeface="Calibri"/>
            </a:endParaRPr>
          </a:p>
          <a:p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1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790" y="688839"/>
            <a:ext cx="10939901" cy="57555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>
                <a:solidFill>
                  <a:srgbClr val="E8DE1C"/>
                </a:solidFill>
              </a:rPr>
              <a:t>Euthanasia</a:t>
            </a:r>
            <a:r>
              <a:rPr lang="cs-CZ">
                <a:solidFill>
                  <a:srgbClr val="E8DE1C"/>
                </a:solidFill>
              </a:rPr>
              <a:t>, DNR</a:t>
            </a:r>
          </a:p>
          <a:p>
            <a:r>
              <a:rPr lang="cs-CZ" sz="1100">
                <a:ea typeface="+mn-lt"/>
                <a:cs typeface="+mn-lt"/>
                <a:hlinkClick r:id="rId2"/>
              </a:rPr>
              <a:t>https://cs.wikipedia.org/wiki/Eutanazie</a:t>
            </a:r>
            <a:endParaRPr lang="cs-CZ" sz="1100">
              <a:cs typeface="Calibri"/>
            </a:endParaRPr>
          </a:p>
          <a:p>
            <a:endParaRPr lang="cs-CZ" sz="1100">
              <a:ea typeface="+mn-lt"/>
              <a:cs typeface="+mn-lt"/>
            </a:endParaRPr>
          </a:p>
          <a:p>
            <a:r>
              <a:rPr lang="cs-CZ" sz="1100">
                <a:ea typeface="+mn-lt"/>
                <a:cs typeface="+mn-lt"/>
                <a:hlinkClick r:id="rId3"/>
              </a:rPr>
              <a:t>file:///C:/Users/42070/Desktop/ERASMUS%202022/Materi%C3%A1ly/Eutan%C3%A1zie%20-%20Bakal%C3%A1%C5%99sk%C3%A1%20pr%C3%A1ce.pdf</a:t>
            </a:r>
            <a:endParaRPr lang="cs-CZ" sz="1100">
              <a:cs typeface="Calibri"/>
            </a:endParaRPr>
          </a:p>
          <a:p>
            <a:endParaRPr lang="cs-CZ" sz="1100">
              <a:ea typeface="+mn-lt"/>
              <a:cs typeface="+mn-lt"/>
            </a:endParaRPr>
          </a:p>
          <a:p>
            <a:r>
              <a:rPr lang="cs-CZ" sz="1100">
                <a:ea typeface="+mn-lt"/>
                <a:cs typeface="+mn-lt"/>
                <a:hlinkClick r:id="rId4"/>
              </a:rPr>
              <a:t>file:///C:/Users/42070/Desktop/ERASMUS%202022/Materi%C3%A1ly/DNR%20jako%20eticko-o%C5%A1et%C5%99ovatelsk%C3%BD%20probl%C3%A9m.pdf</a:t>
            </a:r>
            <a:endParaRPr lang="cs-CZ" sz="1100">
              <a:cs typeface="Calibri"/>
            </a:endParaRPr>
          </a:p>
          <a:p>
            <a:endParaRPr lang="cs-CZ" sz="1100">
              <a:ea typeface="+mn-lt"/>
              <a:cs typeface="+mn-lt"/>
            </a:endParaRPr>
          </a:p>
          <a:p>
            <a:r>
              <a:rPr lang="cs-CZ" sz="1100">
                <a:ea typeface="+mn-lt"/>
                <a:cs typeface="+mn-lt"/>
                <a:hlinkClick r:id="rId5"/>
              </a:rPr>
              <a:t>https://theses.cz/id/4qtuov/DNR_jako_eticko-osetrovatelsky_problem2.pdf</a:t>
            </a:r>
            <a:endParaRPr lang="cs-CZ" sz="1100">
              <a:cs typeface="Calibri" panose="020F0502020204030204"/>
            </a:endParaRPr>
          </a:p>
          <a:p>
            <a:endParaRPr lang="cs-CZ" sz="1100">
              <a:ea typeface="+mn-lt"/>
              <a:cs typeface="+mn-lt"/>
            </a:endParaRPr>
          </a:p>
          <a:p>
            <a:r>
              <a:rPr lang="cs-CZ" sz="1100">
                <a:ea typeface="+mn-lt"/>
                <a:cs typeface="+mn-lt"/>
                <a:hlinkClick r:id="rId6"/>
              </a:rPr>
              <a:t>https://www.umirani.cz/poradna/jak-a-kdy-muze-lekar-rozhodnout-o-dnr-v-ceske-nemocnici</a:t>
            </a:r>
            <a:endParaRPr lang="cs-CZ" sz="1100">
              <a:cs typeface="Calibri"/>
            </a:endParaRPr>
          </a:p>
          <a:p>
            <a:endParaRPr lang="cs-CZ">
              <a:ea typeface="+mn-lt"/>
              <a:cs typeface="+mn-lt"/>
            </a:endParaRPr>
          </a:p>
          <a:p>
            <a:endParaRPr lang="cs-CZ">
              <a:solidFill>
                <a:srgbClr val="E8DE1C"/>
              </a:solidFill>
              <a:ea typeface="+mn-lt"/>
              <a:cs typeface="+mn-lt"/>
            </a:endParaRPr>
          </a:p>
          <a:p>
            <a:endParaRPr lang="cs-CZ" sz="1100">
              <a:solidFill>
                <a:srgbClr val="E8DE1C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08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8FF789D-6841-AED8-D83A-C252C194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34" y="583672"/>
            <a:ext cx="10215918" cy="40077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/>
              <a:t> </a:t>
            </a:r>
            <a:r>
              <a:rPr lang="cs-CZ" err="1">
                <a:solidFill>
                  <a:srgbClr val="E8DE1C"/>
                </a:solidFill>
              </a:rPr>
              <a:t>Nurse´s</a:t>
            </a:r>
            <a:r>
              <a:rPr lang="cs-CZ">
                <a:solidFill>
                  <a:srgbClr val="E8DE1C"/>
                </a:solidFill>
              </a:rPr>
              <a:t> </a:t>
            </a:r>
            <a:r>
              <a:rPr lang="cs-CZ" err="1">
                <a:solidFill>
                  <a:srgbClr val="E8DE1C"/>
                </a:solidFill>
              </a:rPr>
              <a:t>worked</a:t>
            </a:r>
            <a:r>
              <a:rPr lang="cs-CZ">
                <a:solidFill>
                  <a:srgbClr val="E8DE1C"/>
                </a:solidFill>
              </a:rPr>
              <a:t> on a </a:t>
            </a:r>
            <a:r>
              <a:rPr lang="cs-CZ" err="1">
                <a:solidFill>
                  <a:srgbClr val="E8DE1C"/>
                </a:solidFill>
              </a:rPr>
              <a:t>dead</a:t>
            </a:r>
            <a:r>
              <a:rPr lang="cs-CZ">
                <a:solidFill>
                  <a:srgbClr val="E8DE1C"/>
                </a:solidFill>
              </a:rPr>
              <a:t> </a:t>
            </a:r>
            <a:r>
              <a:rPr lang="cs-CZ" err="1">
                <a:solidFill>
                  <a:srgbClr val="E8DE1C"/>
                </a:solidFill>
              </a:rPr>
              <a:t>body,Paliative</a:t>
            </a:r>
            <a:r>
              <a:rPr lang="cs-CZ">
                <a:solidFill>
                  <a:srgbClr val="E8DE1C"/>
                </a:solidFill>
              </a:rPr>
              <a:t> care</a:t>
            </a:r>
            <a:endParaRPr lang="en-US">
              <a:solidFill>
                <a:srgbClr val="E8DE1C"/>
              </a:solidFill>
            </a:endParaRPr>
          </a:p>
          <a:p>
            <a:r>
              <a:rPr lang="cs-CZ" sz="1100">
                <a:solidFill>
                  <a:srgbClr val="E8DE1C"/>
                </a:solidFill>
                <a:hlinkClick r:id="rId2"/>
              </a:rPr>
              <a:t>https://paliativnicentrum.cz/paliativni-pece</a:t>
            </a:r>
            <a:endParaRPr lang="cs-CZ" sz="1100">
              <a:solidFill>
                <a:srgbClr val="E8DE1C"/>
              </a:solidFill>
            </a:endParaRPr>
          </a:p>
          <a:p>
            <a:r>
              <a:rPr lang="cs-CZ" sz="1100">
                <a:solidFill>
                  <a:srgbClr val="E8DE1C"/>
                </a:solidFill>
                <a:hlinkClick r:id="rId3"/>
              </a:rPr>
              <a:t>https://www.apeos.cz/standardy/komunikace-s-umirajicim-a-pece-o-mrtve-telo.html</a:t>
            </a:r>
            <a:endParaRPr lang="cs-CZ" sz="1100">
              <a:solidFill>
                <a:srgbClr val="E8DE1C"/>
              </a:solidFill>
            </a:endParaRPr>
          </a:p>
          <a:p>
            <a:r>
              <a:rPr lang="cs-CZ" sz="1100">
                <a:solidFill>
                  <a:srgbClr val="E8DE1C"/>
                </a:solidFill>
                <a:hlinkClick r:id="rId4"/>
              </a:rPr>
              <a:t>https://www.wikiskripta.eu/w/Prohl%C3%ADdka_zem%C5%99el%C3%A9ho</a:t>
            </a:r>
            <a:endParaRPr lang="cs-CZ" sz="1100">
              <a:solidFill>
                <a:srgbClr val="E8DE1C"/>
              </a:solidFill>
            </a:endParaRPr>
          </a:p>
          <a:p>
            <a:r>
              <a:rPr lang="cs-CZ" sz="1100" err="1">
                <a:solidFill>
                  <a:srgbClr val="E8DE1C"/>
                </a:solidFill>
              </a:rPr>
              <a:t>Pictures</a:t>
            </a:r>
            <a:r>
              <a:rPr lang="cs-CZ" sz="1100">
                <a:solidFill>
                  <a:srgbClr val="E8DE1C"/>
                </a:solidFill>
              </a:rPr>
              <a:t>:</a:t>
            </a:r>
            <a:endParaRPr lang="en-US" sz="1100">
              <a:solidFill>
                <a:srgbClr val="E8DE1C"/>
              </a:solidFill>
            </a:endParaRPr>
          </a:p>
          <a:p>
            <a:r>
              <a:rPr lang="cs-CZ" sz="1100">
                <a:solidFill>
                  <a:srgbClr val="EE7B08"/>
                </a:solidFill>
                <a:hlinkClick r:id="rId5"/>
              </a:rPr>
              <a:t>https://www.google.com/search?q=palliative+care&amp;sxsrf=APwXEdeMLxxoXaGvComN2F7r9d2oq3gL0w:1682689254258&amp;source=lnms&amp;tbm=isch&amp;sa=X&amp;ved=2ahUKEwjUspH62cz-AhXWg_0HHURDDxQQ_AUoAXoECAEQAw&amp;biw=1540&amp;bih=730&amp;dpr=1.25#imgrc=Bnog0nCjP_to8M&amp;imgdii=9Q-t96ECQ4-7dM</a:t>
            </a:r>
            <a:endParaRPr lang="en-US">
              <a:latin typeface="Calibri"/>
              <a:cs typeface="Calibri"/>
            </a:endParaRPr>
          </a:p>
          <a:p>
            <a:r>
              <a:rPr lang="cs-CZ" sz="1100">
                <a:solidFill>
                  <a:srgbClr val="EE7B08"/>
                </a:solidFill>
                <a:hlinkClick r:id="rId6"/>
              </a:rPr>
              <a:t>https://www.google.com/search?q=hospic+v+nemocnici&amp;tbm=isch&amp;ved=2ahUKEwio4JzT58z-AhXkhP0HHcpiAXoQ2-cCegQIABAA&amp;oq=hospic+v+nemocnici&amp;gs_lcp=CgNpbWcQAzoECCMQJzoHCCMQ6gIQJzoHCAAQigUQQzoICAAQgAQQsQM6BQgAEIAEOgcIABAYEIAEUMUJWL8pYKQwaAFwAHgAgAFliAHKCpIBBDE4LjGYAQCgAQGqAQtnd3Mtd2l6LWltZ7ABCsABAQ&amp;sclient=img&amp;ei=QttLZKi3LeSJ9u8PysWF0Ac&amp;bih=730&amp;biw=1523&amp;hl=cs#imgrc=j4wTjoVCAYgZyM</a:t>
            </a:r>
            <a:endParaRPr lang="en-US" sz="1100">
              <a:solidFill>
                <a:srgbClr val="EE7B08"/>
              </a:solidFill>
            </a:endParaRPr>
          </a:p>
          <a:p>
            <a:r>
              <a:rPr lang="cs-CZ" sz="1100">
                <a:solidFill>
                  <a:srgbClr val="EE7B08"/>
                </a:solidFill>
                <a:ea typeface="+mn-lt"/>
                <a:cs typeface="+mn-lt"/>
                <a:hlinkClick r:id="rId7"/>
              </a:rPr>
              <a:t>https://www.google.com/search?q=nemocni%C4%8Dn%C3%AD+hospic&amp;tbm=isch&amp;ved=2ahUKEwi8tciX58z-AhUXiv0HHdiCCCwQ2-cCegQIABAA&amp;oq=nemocni%C4%8Dn%C3%AD+hospic&amp;gs_lcp=CgNpbWcQAzoECCMQJzoHCAAQGBCABDoHCCMQ6gIQJzoICAAQgAQQsQM6BQgAEIAEOgsIABCABBCxAxCDAToICAAQsQMQgwE6BQgAELEDUPwJWM0yYPI0aAFwAHgAgAFIiAG_CJIBAjE3mAEAoAEBqgELZ3dzLXdpei1pbWewAQrAAQE&amp;sclient=img&amp;ei=xdpLZPy-JpeU9u8P2IWi4AI&amp;bih=730&amp;biw=1523&amp;hl=cs#imgrc=A5rZjoV21LKK0M&amp;imgdii=9e3jdFVhVmIUmM</a:t>
            </a:r>
            <a:endParaRPr lang="cs-CZ" sz="1100">
              <a:solidFill>
                <a:srgbClr val="EE7B08"/>
              </a:solidFill>
            </a:endParaRPr>
          </a:p>
          <a:p>
            <a:r>
              <a:rPr lang="cs-CZ" sz="1100">
                <a:solidFill>
                  <a:srgbClr val="EE7B08"/>
                </a:solidFill>
                <a:ea typeface="+mn-lt"/>
                <a:cs typeface="+mn-lt"/>
              </a:rPr>
              <a:t>https://www.google.com/search?q=paliativn%C3%AD+t%C3%BDm&amp;tbm=isch&amp;ved=2ahUKEwjnuYnc58z-AhUGgf0HHSu6DmUQ2-cCegQIABAA&amp;oq=paliativn%C3%AD+t%C3%BDm&amp;gs_lcp=CgNpbWcQAzIECCMQJzIECCMQJzIHCAAQGBCABDIHCAAQGBCABDIHCAAQGBCABDIHCAAQGBCABDIHCAAQGBCABDIHCAAQGBCABDIHCAAQGBCABDIHCAAQGBCABDoHCCMQ6gIQJzoFCAAQgAQ6CAgAEIAEELEDOgcIABCKBRBDOgQIABADOggIABCxAxCDAToECAAQHlC7CVjpLmCHMmgBcAB4AIABVogBzAiSAQIxNZgBAKABAaoBC2d3cy13aXotaW1nsAEKwAEB&amp;sclient=img&amp;ei=VdtLZKe7EoaC9u8Pq_S6qAY&amp;bih=730&amp;biw=1523&amp;hl=cs#imgrc=ayMGQeAfjNMArM</a:t>
            </a:r>
            <a:endParaRPr lang="cs-CZ" sz="1100">
              <a:solidFill>
                <a:srgbClr val="EE7B08"/>
              </a:solidFill>
            </a:endParaRPr>
          </a:p>
          <a:p>
            <a:endParaRPr lang="cs-CZ" sz="1100">
              <a:solidFill>
                <a:srgbClr val="EE7B08"/>
              </a:solidFill>
            </a:endParaRPr>
          </a:p>
          <a:p>
            <a:endParaRPr lang="cs-CZ" sz="1100">
              <a:solidFill>
                <a:srgbClr val="EE7B08"/>
              </a:solidFill>
            </a:endParaRPr>
          </a:p>
          <a:p>
            <a:endParaRPr lang="cs-CZ" sz="1100">
              <a:solidFill>
                <a:srgbClr val="EE7B08"/>
              </a:solidFill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8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8625" y="809897"/>
            <a:ext cx="9311398" cy="3864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E8DE1C"/>
                </a:solidFill>
              </a:rPr>
              <a:t>GDPR</a:t>
            </a:r>
          </a:p>
          <a:p>
            <a:r>
              <a:rPr lang="cs-CZ" sz="1100" dirty="0">
                <a:ea typeface="+mn-lt"/>
                <a:cs typeface="+mn-lt"/>
                <a:hlinkClick r:id="rId2"/>
              </a:rPr>
              <a:t>https://www.mpsv.cz/prava-pacientu-cr</a:t>
            </a:r>
            <a:endParaRPr lang="cs-CZ" sz="1100" dirty="0">
              <a:ea typeface="+mn-lt"/>
              <a:cs typeface="+mn-lt"/>
            </a:endParaRPr>
          </a:p>
          <a:p>
            <a:r>
              <a:rPr lang="cs-CZ" sz="1100" dirty="0">
                <a:ea typeface="+mn-lt"/>
                <a:cs typeface="+mn-lt"/>
                <a:hlinkClick r:id="rId3"/>
              </a:rPr>
              <a:t>https://www.nempk.cz/informace/prava-a-povinnosti-pacientu</a:t>
            </a:r>
            <a:endParaRPr lang="cs-CZ" sz="1100" dirty="0">
              <a:ea typeface="+mn-lt"/>
              <a:cs typeface="+mn-lt"/>
            </a:endParaRPr>
          </a:p>
          <a:p>
            <a:endParaRPr lang="cs-CZ" sz="1100">
              <a:ea typeface="+mn-lt"/>
              <a:cs typeface="+mn-lt"/>
            </a:endParaRPr>
          </a:p>
          <a:p>
            <a:endParaRPr lang="cs-CZ" sz="1100">
              <a:ea typeface="+mn-lt"/>
              <a:cs typeface="+mn-lt"/>
            </a:endParaRPr>
          </a:p>
          <a:p>
            <a:r>
              <a:rPr lang="cs-CZ" sz="1400" dirty="0">
                <a:solidFill>
                  <a:srgbClr val="E8DE1C"/>
                </a:solidFill>
              </a:rPr>
              <a:t>INFORMED CONSENT FOR HOSPITALIZATION</a:t>
            </a:r>
          </a:p>
          <a:p>
            <a:r>
              <a:rPr lang="cs-CZ" sz="1100" dirty="0">
                <a:solidFill>
                  <a:srgbClr val="EE7B08"/>
                </a:solidFill>
              </a:rPr>
              <a:t> </a:t>
            </a:r>
            <a:r>
              <a:rPr lang="cs-CZ" sz="1100" dirty="0">
                <a:solidFill>
                  <a:srgbClr val="EE7B08"/>
                </a:solidFill>
                <a:ea typeface="+mn-lt"/>
                <a:cs typeface="+mn-lt"/>
                <a:hlinkClick r:id="rId4"/>
              </a:rPr>
              <a:t>https://www.wikiskripta.eu/w/Informovan%C3%BD_souhlas_(medic%C3%ADnsk%C3%A9_pr%C3%A1vo</a:t>
            </a:r>
            <a:r>
              <a:rPr lang="cs-CZ" sz="1100" dirty="0">
                <a:solidFill>
                  <a:srgbClr val="EE7B08"/>
                </a:solidFill>
                <a:ea typeface="+mn-lt"/>
                <a:cs typeface="+mn-lt"/>
              </a:rPr>
              <a:t>)</a:t>
            </a:r>
          </a:p>
          <a:p>
            <a:endParaRPr lang="cs-CZ" sz="1100" dirty="0">
              <a:solidFill>
                <a:srgbClr val="EE7B08"/>
              </a:solidFill>
              <a:ea typeface="+mn-lt"/>
              <a:cs typeface="+mn-lt"/>
            </a:endParaRPr>
          </a:p>
          <a:p>
            <a:endParaRPr lang="cs-CZ" sz="1100" dirty="0">
              <a:solidFill>
                <a:srgbClr val="EE7B08"/>
              </a:solidFill>
              <a:ea typeface="+mn-lt"/>
              <a:cs typeface="+mn-lt"/>
            </a:endParaRPr>
          </a:p>
          <a:p>
            <a:endParaRPr lang="cs-CZ" sz="1100">
              <a:ea typeface="+mn-lt"/>
              <a:cs typeface="+mn-lt"/>
            </a:endParaRPr>
          </a:p>
          <a:p>
            <a:endParaRPr lang="cs-CZ" sz="1100">
              <a:ea typeface="+mn-lt"/>
              <a:cs typeface="+mn-lt"/>
            </a:endParaRPr>
          </a:p>
          <a:p>
            <a:endParaRPr lang="cs-CZ" sz="1100">
              <a:cs typeface="Calibri"/>
            </a:endParaRPr>
          </a:p>
          <a:p>
            <a:endParaRPr lang="cs-CZ">
              <a:solidFill>
                <a:srgbClr val="FFFFFF"/>
              </a:solidFill>
              <a:cs typeface="Calibri"/>
            </a:endParaRPr>
          </a:p>
          <a:p>
            <a:endParaRPr lang="cs-CZ">
              <a:solidFill>
                <a:srgbClr val="E8D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550606"/>
            <a:ext cx="7682895" cy="929851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8DE1C"/>
                </a:solidFill>
              </a:rPr>
              <a:t>The use of physical restraints in Czech healthcare</a:t>
            </a:r>
            <a:r>
              <a:rPr lang="en-US"/>
              <a:t>​</a:t>
            </a:r>
            <a:br>
              <a:rPr lang="en-US"/>
            </a:br>
            <a:r>
              <a:rPr lang="en-US"/>
              <a:t>​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525" y="1804361"/>
            <a:ext cx="8956539" cy="43090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cs-CZ" dirty="0" err="1"/>
              <a:t>Restraints</a:t>
            </a:r>
            <a:r>
              <a:rPr lang="cs-CZ" dirty="0"/>
              <a:t> </a:t>
            </a:r>
            <a:r>
              <a:rPr lang="cs-CZ" dirty="0" err="1"/>
              <a:t>can</a:t>
            </a:r>
            <a:r>
              <a:rPr lang="cs-CZ" dirty="0"/>
              <a:t> </a:t>
            </a:r>
            <a:r>
              <a:rPr lang="cs-CZ" dirty="0" err="1"/>
              <a:t>be</a:t>
            </a:r>
            <a:r>
              <a:rPr lang="cs-CZ" dirty="0"/>
              <a:t> </a:t>
            </a:r>
            <a:r>
              <a:rPr lang="cs-CZ" dirty="0" err="1"/>
              <a:t>used</a:t>
            </a:r>
            <a:r>
              <a:rPr lang="cs-CZ" dirty="0"/>
              <a:t> to </a:t>
            </a:r>
            <a:r>
              <a:rPr lang="cs-CZ" dirty="0" err="1"/>
              <a:t>restrict</a:t>
            </a:r>
            <a:r>
              <a:rPr lang="cs-CZ" dirty="0"/>
              <a:t> </a:t>
            </a:r>
            <a:r>
              <a:rPr lang="cs-CZ" dirty="0" err="1"/>
              <a:t>patient's</a:t>
            </a:r>
            <a:r>
              <a:rPr lang="cs-CZ" dirty="0"/>
              <a:t> </a:t>
            </a:r>
            <a:r>
              <a:rPr lang="cs-CZ" dirty="0" err="1"/>
              <a:t>movement</a:t>
            </a:r>
            <a:r>
              <a:rPr lang="cs-CZ" dirty="0"/>
              <a:t> </a:t>
            </a:r>
            <a:r>
              <a:rPr lang="cs-CZ" dirty="0" err="1"/>
              <a:t>while</a:t>
            </a:r>
            <a:r>
              <a:rPr lang="cs-CZ" dirty="0"/>
              <a:t> </a:t>
            </a:r>
            <a:r>
              <a:rPr lang="cs-CZ" dirty="0" err="1"/>
              <a:t>providing</a:t>
            </a:r>
            <a:r>
              <a:rPr lang="cs-CZ" dirty="0"/>
              <a:t> </a:t>
            </a:r>
            <a:r>
              <a:rPr lang="cs-CZ" dirty="0" err="1"/>
              <a:t>healthcare</a:t>
            </a:r>
            <a:r>
              <a:rPr lang="cs-CZ" dirty="0"/>
              <a:t>. </a:t>
            </a:r>
            <a:r>
              <a:rPr lang="en-US" dirty="0"/>
              <a:t>​</a:t>
            </a:r>
          </a:p>
          <a:p>
            <a:pPr fontAlgn="base"/>
            <a:r>
              <a:rPr lang="cs-CZ" dirty="0"/>
              <a:t>They </a:t>
            </a:r>
            <a:r>
              <a:rPr lang="cs-CZ" dirty="0" err="1"/>
              <a:t>can</a:t>
            </a:r>
            <a:r>
              <a:rPr lang="cs-CZ" dirty="0"/>
              <a:t> </a:t>
            </a:r>
            <a:r>
              <a:rPr lang="cs-CZ" dirty="0" err="1"/>
              <a:t>be</a:t>
            </a:r>
            <a:r>
              <a:rPr lang="cs-CZ" dirty="0"/>
              <a:t> </a:t>
            </a:r>
            <a:r>
              <a:rPr lang="cs-CZ" dirty="0" err="1"/>
              <a:t>used</a:t>
            </a:r>
            <a:r>
              <a:rPr lang="cs-CZ" dirty="0"/>
              <a:t> </a:t>
            </a:r>
            <a:r>
              <a:rPr lang="cs-CZ" dirty="0" err="1"/>
              <a:t>exceptionally</a:t>
            </a:r>
            <a:r>
              <a:rPr lang="cs-CZ" dirty="0"/>
              <a:t> </a:t>
            </a:r>
            <a:r>
              <a:rPr lang="cs-CZ" dirty="0" err="1"/>
              <a:t>for</a:t>
            </a:r>
            <a:r>
              <a:rPr lang="cs-CZ" dirty="0"/>
              <a:t> </a:t>
            </a:r>
            <a:r>
              <a:rPr lang="cs-CZ" dirty="0" err="1"/>
              <a:t>an</a:t>
            </a:r>
            <a:r>
              <a:rPr lang="cs-CZ" dirty="0"/>
              <a:t> </a:t>
            </a:r>
            <a:r>
              <a:rPr lang="cs-CZ" dirty="0" err="1"/>
              <a:t>absolutely</a:t>
            </a:r>
            <a:r>
              <a:rPr lang="cs-CZ" dirty="0"/>
              <a:t> </a:t>
            </a:r>
            <a:r>
              <a:rPr lang="cs-CZ" dirty="0" err="1"/>
              <a:t>necessary</a:t>
            </a:r>
            <a:r>
              <a:rPr lang="cs-CZ" dirty="0"/>
              <a:t> period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time</a:t>
            </a:r>
            <a:r>
              <a:rPr lang="cs-CZ" dirty="0"/>
              <a:t>, and </a:t>
            </a:r>
            <a:r>
              <a:rPr lang="cs-CZ" dirty="0" err="1"/>
              <a:t>only</a:t>
            </a:r>
            <a:r>
              <a:rPr lang="cs-CZ" dirty="0"/>
              <a:t> </a:t>
            </a:r>
            <a:r>
              <a:rPr lang="cs-CZ" dirty="0" err="1"/>
              <a:t>for</a:t>
            </a:r>
            <a:r>
              <a:rPr lang="cs-CZ" dirty="0"/>
              <a:t> 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purpose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averting</a:t>
            </a:r>
            <a:r>
              <a:rPr lang="cs-CZ" dirty="0"/>
              <a:t> </a:t>
            </a:r>
            <a:r>
              <a:rPr lang="cs-CZ" dirty="0" err="1"/>
              <a:t>immediate</a:t>
            </a:r>
            <a:r>
              <a:rPr lang="cs-CZ" dirty="0"/>
              <a:t> </a:t>
            </a:r>
            <a:r>
              <a:rPr lang="cs-CZ" dirty="0" err="1"/>
              <a:t>danger</a:t>
            </a:r>
            <a:r>
              <a:rPr lang="cs-CZ" dirty="0"/>
              <a:t> to 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patient</a:t>
            </a:r>
            <a:r>
              <a:rPr lang="cs-CZ" dirty="0"/>
              <a:t> </a:t>
            </a:r>
            <a:r>
              <a:rPr lang="cs-CZ" dirty="0" err="1"/>
              <a:t>or</a:t>
            </a:r>
            <a:r>
              <a:rPr lang="cs-CZ" dirty="0"/>
              <a:t> his </a:t>
            </a:r>
            <a:r>
              <a:rPr lang="cs-CZ" dirty="0" err="1"/>
              <a:t>surroundings</a:t>
            </a:r>
            <a:r>
              <a:rPr lang="cs-CZ" dirty="0"/>
              <a:t>. </a:t>
            </a:r>
            <a:r>
              <a:rPr lang="en-US" dirty="0"/>
              <a:t>​</a:t>
            </a:r>
          </a:p>
          <a:p>
            <a:pPr fontAlgn="base"/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correct</a:t>
            </a:r>
            <a:r>
              <a:rPr lang="cs-CZ" dirty="0"/>
              <a:t> use </a:t>
            </a:r>
            <a:r>
              <a:rPr lang="cs-CZ" dirty="0" err="1"/>
              <a:t>of</a:t>
            </a:r>
            <a:r>
              <a:rPr lang="cs-CZ" dirty="0"/>
              <a:t> a </a:t>
            </a:r>
            <a:r>
              <a:rPr lang="cs-CZ" dirty="0" err="1"/>
              <a:t>restraint</a:t>
            </a:r>
            <a:r>
              <a:rPr lang="cs-CZ" dirty="0"/>
              <a:t> </a:t>
            </a:r>
            <a:r>
              <a:rPr lang="cs-CZ" dirty="0" err="1"/>
              <a:t>represents</a:t>
            </a:r>
            <a:r>
              <a:rPr lang="cs-CZ" dirty="0"/>
              <a:t> meeting 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obligation</a:t>
            </a:r>
            <a:r>
              <a:rPr lang="cs-CZ" dirty="0"/>
              <a:t> to </a:t>
            </a:r>
            <a:r>
              <a:rPr lang="cs-CZ" dirty="0" err="1"/>
              <a:t>protect</a:t>
            </a:r>
            <a:r>
              <a:rPr lang="cs-CZ" dirty="0"/>
              <a:t> </a:t>
            </a:r>
            <a:r>
              <a:rPr lang="cs-CZ" dirty="0" err="1"/>
              <a:t>fundamental</a:t>
            </a:r>
            <a:r>
              <a:rPr lang="cs-CZ" dirty="0"/>
              <a:t> </a:t>
            </a:r>
            <a:r>
              <a:rPr lang="cs-CZ" dirty="0" err="1"/>
              <a:t>rights</a:t>
            </a:r>
            <a:r>
              <a:rPr lang="cs-CZ" dirty="0"/>
              <a:t> - 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right</a:t>
            </a:r>
            <a:r>
              <a:rPr lang="cs-CZ" dirty="0"/>
              <a:t> to live and 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right</a:t>
            </a:r>
            <a:r>
              <a:rPr lang="cs-CZ" dirty="0"/>
              <a:t> </a:t>
            </a:r>
            <a:r>
              <a:rPr lang="cs-CZ" dirty="0" err="1"/>
              <a:t>for</a:t>
            </a:r>
            <a:r>
              <a:rPr lang="cs-CZ" dirty="0"/>
              <a:t> 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protection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physical</a:t>
            </a:r>
            <a:r>
              <a:rPr lang="cs-CZ" dirty="0"/>
              <a:t> integrity.</a:t>
            </a:r>
            <a:r>
              <a:rPr lang="en-US" dirty="0"/>
              <a:t>​</a:t>
            </a:r>
          </a:p>
          <a:p>
            <a:pPr fontAlgn="base"/>
            <a:endParaRPr lang="cs-CZ" sz="2000" dirty="0"/>
          </a:p>
          <a:p>
            <a:pPr fontAlgn="base"/>
            <a:endParaRPr lang="cs-CZ" dirty="0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CNAP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pr9KAGzMqKXZgiqCSxOAB3NfLfx3/AGrtO0K5n0P4cwwavfRkpLqco3WsTekYB/en34X69uM/bC+PU2rXl38PfBl88WmwM0OrX0LYNy44MMbA/wCrHRj/ABHjoDn5VkcLlV6dhRYDrvF/xM+IHi2d28Q+L9YvFf5TAtwYoQPaNML+lJ4M+IXjbwfex3PhvxVqdj5bbvJE5aB/Zo2yp/KuND5Oe+akV/mq+UD7r+Bn7VWieJ5rbQ/HkMWg6vJiOO8Q/wChzsemSeYiffjJ6jpX0jY6hY3klxHaXlvO9tJ5U6xyBjE+AdrY6HBHB9a/Ifgg13fwo+KXir4e+Kl1zSNQknMrBby1uXZor1f7sno2Oj9RjuOKTQH6jjkcUVxHwc+JXhv4meFF1rQpGikjOy8spSPOtZO6sB29CODXbjkVIBRRRQAUUUUAFFFFABRRRQAUUUUAFFFFABRRRQAUUUUAFFFFABRRRQAUUUUABOBXh37Y/wATp/h/8M/sWkzmHXNcZrW2dThoI8fvZR6EA4B9Wz2r3Bvu1+ff7eWuXGpfHM6bJkW+k6dDFEp6ZfLsfxyv5UAfP7sAOOmPx/Gq8rc/WpJecsWNfQfwB/Zf17x1DFr/AIvkufD/AIfcBoYwmLu8BGQVB4RMfxN17DuKTKTPndSFGWOB2J704HnIYEev5V+oPhH4D/CfwzbLHY+C9Onk24aa9T7RI31L5rP8efs6/CbxZaSrL4Yt9KunHy3emfuJEPrgfKfoQaOYk/NWMHAzTwK9T+PvwQ8SfCfU/PmkOqeHrh9ttqSRkBT2SUfwvj8D29B5af8A9dO4HWfCvx74h+HnimHxF4dn23MQ2zwOT5V3D1MbjP5HqOvav0j+EXxD0P4leCbTxNoe5ElzHcW7kb7eYfeRv6HuOa/K45DAqTmvV/2bvi1d/Cvxqt9M0s3h7UWWPVrdeSOu2ZB6r+oyKTQH6WUVS0bVLHWNLtdU0u6hvLK6jWWGeJso6HoQaunpUgFFN3UoNAC0UHoa5f4leOvDfw/8Mza94m1AWlpH8qKo3SzP2RF6sT+XrigDp2z2ri/HPxW+HvgkvH4m8W6ZY3C9bUS+ZP7fuky344xXxJ8Z/wBpzxz44uJ7Hw/czeGND5VYrZ8XMy+ryDkE+i4A9TXhEjNJK8kjM8jsSzsclj6k9807Afemu/tkfDazlKaXpev6qB1dIFiXPtubNZtl+2l4NkmCXfhDX7dcj5leJ8D1xkV8Ojp9f608Y9BTsB+kvhP9pL4QeIpY4IvFUemzyfdTUomtx/323yD/AL6r1XTb601K1jvLC8t7y2kGY5oJFkRx6hgSDX5C+3B71u+EPF3irwfdfbPC/iDUtIk64t5iI2/3kPyn8RSsB+s9FfEvwv8A2wtdsGisfiFoq6rb8L9u09RHOPdoyQrfgVr6p+HPxK8F/ECyF14V162vWABktydk8R9Gjb5hRYDsaKRelLSAKKKKACiiigAooooADX5zftsqD+0Lr7lsbbe0/wDRQr9GD0r88v2xJPJ/aQ1yYRQymOKzfy5RlHxGDtYd1OORTSGkdp+x38AE1f7N8RfG1iHsOJNI0+VMicg8TSA9UH8K9+p6DP2wqjaOK8Y/Z2+Onhn4labBo8iQaN4jgiAk0wHEbqoHzQHuuMfL1H617QOlIQoAAAHAFFFFAGb4m0bS/EGh3Wi6zZQ31hdoY5oJRlXU/wAj3yOR1r4e/aG/Zj1LwbBN4k8CfatX0FAXuLJl33NmvqMcyIB36jHOetfedNccdO3pQgPx9BB5XkU+N9hyBkYwR619lftZfs6RXkd146+H+nBLtQ0upaXAuBOOpliUdHHdR1HTmvjXnJ4IIPIx09qpMD3T9mb4833wxu10bWjLfeELiTLRr80lg56vGO6nuv4jHf748N69pPiTSLXWNB1G21LT7pd0VxbuGRh/QjuDyOlfkqjEE8BgRznpXcfCHx5448C60Z/ButTW1q7brq1l+e3f3ZDxn3GD0osB2vxA+IHj3XPGWsXVx4x1m2SO+njhtba9khihRJGVVVUIHQDnqa9t/Yv+JPiPVdX1DwP4ivrjVUWFr2yvLmcyTIAwV4mYkll5BU545FfLupTy3FzcXUvzzXEzzOfV3YsT+ZNdd8FPHzfDj4kabqSQR3X2m3nguY26iMruBHodyr+Ga1lFWJTufow/3TkgDHU1+Y/7S/xGvviL8UdSu5Jn/srT5ntNNtwTsSNGwXx03Mckn6DoK/TiRVdGRhlWBBHqK/Kv4yeEZvCHxO8R+H2jYfY76QxgjG6JzvjYfVWFYrco41iMDA5ppO3oOnT8KO3fPpTSf06/WrAduxR2/r3pYYpZ5hDBG80rHCpGpZj9AOTXpHhP4E/FzxLAs+l+BtRjgOCJb10tVI9R5pUsPoDSbA84Ugfj0p4PFfRGmfsd/FS4iWS61Lw1ZFhny2upXZfY7Ux+RNM1b9j74rWVs81neeHNTZRxFHdPHI303oF/MilcD59yMVd0q/vdM1GHUdNvLizu4DujngkMciH2Zef8961/Hnw/8beA7hYPFvhq+0sE4SZlDwOf9mVSUP51zqk9uPrTuB9R/Bz9rTW9JMWmfEa3bWbLhRqVtGFuYh/toMLIPcYP1r6/8FeLfDnjLRI9Z8M6xa6nZPjLwvkof7rL1U+xwa/KJAO/Stzwn4o8ReENWGseF9Zu9JvgNu+3bAcf3XU5DD2INKwH6uhge9LXxz8L/wBsG5h2WXxG0U3AJwNQ0tMNj1eEn/0E/hX1B4F8eeEPG+ni+8La/ZanGRlkjfEsfsyHDKfqKVgOmopA2RxmlHIpAFFFFACN0r89P21bS6tf2hNVluITGl5Z20lu3aRAm0kfiCK/QtuRXi37VXwdb4neFIbzSfLTxNpQZrIsQq3CH70DHtnGQex+tNMaZ+etrNcWl3Dd2dxPbXED74ZoZCjow6FSOQc19kfs1ftMJrDQeEfiNcw22qNiOy1Zjsjuj0CS9kk/2ujex6/HOqWV9pmpXGnalaTWd7byGOeCZCHjYdciqo2vwQGB4PHanYR+vYIx1FLXxB+zB+0fceH5bTwd8RLx7nRztistUkO57PsqSHq0fo3Vfp0+24Jop4klhkWSN1DI6HKsDyCCOoqQJKKKKAEYelfG/wC2b8CVtzc/ErwZYbYsFtasYVxt/wCnhFH/AI8Px9cfZNQzpHKjxyKrowwysAQw7gg9sUID8h4kaZljj+YsQo47muwhhisbSOCFc9M46ufU1tfE6z8Ew/GzxDB4LnKaJbyt5K5GwTZ/eLH/ANMw2cVh6rNFZxb/ADRI7/KuDW8bLUBJ7iKEGW4dcjoM/d/+vVTw07al4nhkVNryllTPJChGP9K5zVjK1zFvY7CeADxxXdfA6z+3fErQLTaG8x5vxxbSmpcmxJWP1FPSviz/AIKAeERZeLdC8bW0SrFqURsLth3mjy0ZP1TcP+AV9p15p+014Jbx58G9b0i1h83UIYxeWIxk+dF8wA9yAV/GskM/NG8iSQF2UhwM7lGa+qPgZ+yboOvaDp3irxX4sXVrK8iWeG00g7Y2BHRpj8xPYhQMEda+XUfdGD09Rjp617Z+y/8AHCX4Yai2i6751x4Tvpg74yzWEh4MiDup/iUemRz1pgfbngf4c+B/BdssPhjwzpumlf8AlqkIaUnGMlzlifxrqdvuTVbStSsdU0231HTLyC8s7lBJBPC4dJEIyCpHBFW6kBAKU0UUAU9W0zT9W0+bT9Us7e9tJl2ywTxh0cehU18O/tRfs5z+CpZvFvgW2uLvw6xL3diil308/wB5e7RfqvuOn3dSOquMMAQRgg9CKEB+Q8Y3IGBzkZHTmnv9znivun42/st+G/Fdxca14Lkh8N6xJ80lusf+hXDdeUX/AFZPqvHtXx38Q/Aviv4f6odM8WaNPYSMSIZiN0E/vHIPlP04PqBV3QHKseD6GpdOvr7S71L/AE2+ubG7h+5PbSmORfowqI5x07iomJz/AJ9DQB9C/DT9rDx/4aKWviaGHxXp64BaVvJulHtIow3/AAIfiK+ovhl+0H8M/HPlW1rrQ0vU5OPsOpYhkJ9Fb7rfga/Nhf6mlZVIwyg9+lKwH6+h/wAadXxT+xH8W9QstYn8C+JtVDaItnJc2VxeTgCzMeCyb2P3CCCB2PSvp5fi/wDCtro2y/Ebwr5g9dVhAP0O7B/Ok1YDuKRl3DFQWN5bX1ulzZ3MNxBIAySROGVh6gjg1OCe9IDzD41/BHwb8ULXzNTgew1iNMQapaKBMvoHHSRfY/gRXxX8ZfgB48+GqSahNEmt6Ch/5CFkh/dLnrLHyU+vI96/STHNMkijkjaOSNWRhhlIyCPencD8hRiRMdVPH4elfRv7Kfx/m8D3cHg/xldPN4YlYJa3Uhy2msex7+SfT+HqOMiul/ar/Z0h0+3vPHXw8sTFBETNqWkQpgKo6zQAdh/EnpyPSvlKMg4PybSevbkU7Afrnb3EVxHHLDIkkciB0dGDKynkEEdQRzUtfCX7Lv7Q3/CAwr4P8bTXNx4dBxZ3igyNYZ6oR1MeemOnavruD4pfDmaxW+j8e+GDbMu7edUhAA98tkH2NKwHYO23tn8a+Zv2yvjXH4a0i48BeGbpv7dvYwL+eJx/oMDDlc9pHH5Lz3FUPjj+1VpcVlc6J8L5BqF6VKS6w8ZFvb9v3YIzI/ocbe/NfHGsXFxdXs11dTzT3MrtJLNMxaSRm5LMTyST3ppAYu8/bOCyjoADjA9K18brK1bqS79axTxcrW5Gp+w2nP8AG1MCpqrZ+z+o3HFel/s0+YfjN4W8qMyNvucLjOf9Dm7V5nq6b54EXrtOT6V9z/sX/Bq28N+Hrb4g+ILZzr+oQt9jikPFpbPjB29nccknopA4yaGB9L0jdKR2UISzKFA5JPAFfDHxL/a18fP4k1Gw8Iw6Rp2mW91JDbztAZ5pFUkByWO3nGeFqAOO/ap+Hx8A/Fq9S2t9mjayzX+n7VwqljmSIf7rZx7MK8pxhz19sV1Pj74vfELx9p9vY+L9Zg1SC3lE8CnT4Imicgj5WRA3PcZ5xXFpcSdMLjjtVrYD1T4I/GvxX8KboQ2JGp6BJLuuNKnfA56tE38Dfhgnsa+4PhP8ZvAvxJtY/wCw9WS31Agebpt4RFcofQLnDfVSRX5mfaGwN6DOR04PWkVtskU8MkkMsZDK4YqyHPUEciiwH690V+avhf8AaJ+Mvh62is7TxedQtYgNkd/bxzkj0Lsu/wD8ersLP9sT4sQ7Bc6N4Yuh3xaTIzfiJcD8qlqwH31RXxdo37aPiFwq33w7tLkg4d7a+dPyVkP867bQf2w/CE84j8QeFdf0dSOZUVbhAfwINID6bwKzvEWh6P4h0efSdc0211GwmXbJBcRhkP4HofcciqXhDxd4b8XeHYtf8Paxa3+my5xOj42kdQwPKkdwcGsrXvip8N9Edo9S8caDDKvWNbxJHH/AVJP6UAfOXxh/ZD4l1T4Y36x/xNpF/IcfSKXt9G496+UfE/h/W/DGryaT4i0m70q+jzuhuYypOM8qejD3BxX6E6p+0t8JbGVo4dZvdQI6m00+VgfxIGa4D4kfHz4I+NtIfSfEXg7Wdbtf4TLZLG6H+8jbwyn3BFXqB8Rr179aljiDgFjtBPU8flXTfEGz8FwakLjwTNrpsXJ3WuqRp5kHPQSKfnH1AP161y8szNIjHYgVsqoGQOlABO4WMxqGGFO8HiqK454GMjt7Crt0zNdXW1TnbnhcfpVTdu+8McnpwKAOq+Hvj3xf4F1BL7wrr17pzg8wq26CTrw0Z+U/lX1t8I/2vNG1Exab8RbA6RckhRqVqpe2Y9MuvLR/huH0r4gjbp7CrIbKYyfwosB+uWiatpmtadHqGkaha6haSDKT28okRvxHFXa/Kv4cfETxl8OdS+2+EdamsldszWrDfbz47PGeD6ZGDzwa+nvAH7ZmlypHbeOvC9zZS4w13pjedEx9fLYhh+ZqbAfWhRCGBUEHqCOtfnn+158Lovh18QRqWkwGPw/rrPNbKAdtvMOZIvQDJ3KPQkdq+tvD/wC0T8HdZhRofG1layEcxXqPAw+u4Y/WuV/ac1j4b/EL4N6vp1j458LT6paL9u09V1aDeZo+doG7JLLlcd8ihAfAkxwOOCAcH8DVFVM1x5aKC2e/QD1q8U88Ah1TI9c49qsWVukI3pncwwzGrAlgVbe2KQcAcEjvUOp5Evv5YNWQN0T9c5XHsB1r1z4BfA3WPixqceqXxl03wlBhZrzbiS6I6xwg9fQv0HuaG7AeDyQyK0czROI3YqkmDtYj7wB7kZGcdM1s2kUk0NlBDE80kkrqkcalmJPAAABJJPoDX6O+OPgZ4D8TfDa18Dppg0u008Z06e1A821k7vk/f3fxA/e+vNYnwA/Z58P/AAwvJNYvLz+39cyVgu5oQi20fpGmThj3bOe1Q2B5X+z5+zHdS3dl4q+JESRRLtmt9FAy7nqpuD0A4B8sZ9z2r6/iCqu1V2gcADoKfRSA4D9oLxT/AMIf8GfE+vRy+VcR2Lw2xxz50n7uP/x5hX5frtwoOflI6+mMZr7T/wCCh3iU23hTw34PhlUNqN415cKDhhHCMJn2LOfxWviw5447An8DVxARVbaG7ED9DTsYBJ7f40o/i44+bA/Gmv8AdP1P9KAGlshuMkBsfhTmYc/U/wCNMb/Wkdv8RTY26bvb/CgB/XvjHpVqytTMxdy2wHgY61BbquDI4yccKfan+ZL/AM9CF9O1NOwWOgt96KscUBwOgAq15t1CMy2U5HstcqZm2n5nH0NM866Ck280xPtIRT5vIfKdRJdRMmxrSXYTkqQQufXHTPvUf2hkQeTZ+Wn0wPxrlxcahJw00p5xzKeta02kzr4IHiprxZANSNg9qc7kPl7w5OcYPI/CjmDlL014wBEtxFHx91PmP6Vm3uoxxo21d+P4nOf0rFE00hwCEB7KKmnT/RXwPeldiLMl893GPMSPaeFKrtIP9aqylt2PTgmmWhxAh/2qfNjD9vmpXAdO0hllZSU3Rdv4qr7juOe7GvePgP8As3+KviKsOt63JL4d8OuBsnkj/f3Q7eUh7f7TcegNfUfh/wDZW+DOlQoJvD9zqkyjBmvb6Ri3uVUqv5LSuB+cikE5471Yi6iv0T8Q/srfBvVY38nQrvSpGGPMsb2RSPorFl/Svnf4t/smeLvCkL6p4Ovv+Eo0+PLPb+X5d2i+y5KyYHoQf9mi4Hz1jIHv0/So+wz14/PrUuwqSrKysmQysMFSOoI7EYqGT5WI9yP0x/WmAzAbBOO3aljiQkHy1yKUDIOPT+fFW4Y9zBADukbCKBlmJ4ACjkn2pgLAi4wOKsSMEjO4qoz1bgV7J8Mf2bPiP4xMN1fWaeF9LfB+0agh85l9Vh6/99ba+o/hf+zZ8N/BZivLixfxFqqYP2vUwHVGHdIh8ifqfepuB8+fs0fs733jfyfE3jS3msfDG5Xt7QgpLqOOQT3WL8i3bjmvuHTrG206wgsbC2htrWBBHDDEoVEUdAAOgqxGixoEUYUcADsKdSbuAUUUUgCiiigD87P20vEj+Ifjxqtur5t9EgjsIhnOWADuR/wJ8fhXijgn5R23D+tfWuo/sjeMNe8TazqmseNtHtBfX09yjQ20lw7+Y7NlgxQKcEcAtTo/2J7w/NJ8TIlOc/Jomf5ziqTA+SQDuI9W4/EUwdjn0zX2NbfsUWalTcfEe8kwQT5elIv85DWvafsXeCkx9s8Y+JJhjkRCGPP/AI4aLgfD3TB6naP0NCYZtmQMkqD+or9BdM/ZH+ENtGEu7XWdQbHLTai6/omK6rRv2d/g3pcJSHwPYTkj790zzOPxYnFFwPzYPzMxxjtzTHzivbv2j/gFrHwy1KfW9Fhn1LwhM5aOZVLSWOT9yXH8PPD9D3wa8VBV0DDBz6UXGmRA5TGKW3A2T8Y3Hnn2pxUDHrRb8mUHpwaY7kC4LnPA64966axmD/DLxRYkZ8u8srpPbl4yf1rmVH7zB6f/AFq6HQGgbRfFFvNKqeZpavGCQN7pMhAH4E0CTOYhUH8/6VZ4Ns/+7Ve3Iwv4VajGYceooEUrVsQc9FOTX2n+zH+zNpf2DTfHHj7ytTe5iS7sNLU7oIlYBkeX++2CDt6DvmviuHi3mBGetfrP8K0A+F/hRcf8wWzH/kBKlsDolhRYljVQqqMKoGAB6fSpKB0opAFIVB+tLRQB8+/tDfs16X8RdXj8Q+Hb210DWmyL1mty0N4McFlUjDjH3u4PNeE3n7HXxRjmxa6t4XuI8/ee4ljP5eWa++CKTAp3A+IvCX7Gvi2a9i/4SnxTpVjZqwMi6erzSsPQFwoH45r6Y+FvwU+Hvw6VJtC0VJdRAw2o3h864Prhjwn/AAECvRiM0UXYCY5oAxnrzS0UgCiiigAooooAKKKKADA9KKKKACiiigA7UUUUAR3UMVxbSQTRJLE6lXR1DKynqCD1FfLnxv8A2TtK1h59b+G80Ojag2Xk0ybP2SU/7B6xH25X2FfU9FAH5O+NfCfijwbqzaZ4o0G90u6GdvnJ8kg9UcfK49wawbSTddhNpGVIIIxX63eItF0jXtOOna5pdnqVnIfmguoVkTPrhgeffrXhXjT9kv4b6xM9zodxqnhyQEnZbSiWInqPkkzgfQiqTA+Bpl2y4ptw3ln7qsXiZACemfpXsnxR+BsnhC4cN4sF/wA4ydO8s9P+upqH4Z/BebxpqX2X/hKRp4UfeXT/ADDj/v4KYHjECyKmTGFH95jjFek/DT4R/EDx+qHw34euJbRzg39wPItVGeodvv8A0UE19n/DP9mL4Z+DZIr6+s5fE2oKdyzanh40PtEBt/MGvbraNIYkiiRUjRQFRVwFHYAdhU3A+U/An7GWgW0CzeNvEl5fysObbTVFvEp7guwLMPwFfU2jWFvpWkWel2albazgS3hBOSERQqjP0Aq3RSAKKKKACiiigAooooAKKKKACiiigAooooAKKKKACiiigD/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data:image/jpg;base64,%20/9j/4AAQSkZJRgABAQEAYABgAAD/2wBDAAUDBAQEAwUEBAQFBQUGBwwIBwcHBw8LCwkMEQ8SEhEPERETFhwXExQaFRERGCEYGh0dHx8fExciJCIeJBweHx7/2wBDAQUFBQcGBw4ICA4eFBEUHh4eHh4eHh4eHh4eHh4eHh4eHh4eHh4eHh4eHh4eHh4eHh4eHh4eHh4eHh4eHh4eHh7/wAARCADDAQ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nfTbTbxH+tV30m0b70WfxrZ2+tMMdeBY9KNV9zKXR9PYfND+tM/sXT/+eAP41rFfamrjmixXOzHfRNOz/wAe4/OqV1otlyBAuK6GQZFVbheKVjeErnLXOm2sanEKisLULdUztRfyrrr0cHNYGpKGB9ak0Zy0338YH5VEVUnlV/Krd2nzmqjdakTILmJAPuL+VZ0qrnlV/KtKdeM1mXPBJ6mpJuZGpfKTjA/CsO5kk5wxrcvizZ6Vh3Q+bPFaIdyruk3feIq1byN3Jqq2M8tU0C5HBNA0XMt2JFAMijqah3NjvinjJFSURzu2PvY/GktxuXJbNNmXnPrVi2QCIUmhjyqKm7eD7UsUcbYY01gM1GJJI7hF2kqTzipYzUjWPAwoz9K1tNVMrlQT9KyoGQvtyVPvW9pUWSOT170gNRAmPuinFV7AU/ywCKcV+UYH6UgIhEDz8oH0pTb5XPBFOwSM/LSjOMEde9CArSxDpxUQhAOcfjVmYqr7eOPSosknHSgBrKMdKhZQD0zUrdetMIpDREQM9KKeV560Uhcx9GhcimkAU7tmmmu08cjbNQSfeqy3SoXGc0GsWQHrUNyuVqzt4zUT43jceO+fSpN4vUxL1VGd2BWBf+VyNyE/Wuh1XQ9G1Kbz7myjlkOQH3HOPwNczrngPw9NjbHcW7dmjnbr+Oa1hGl9qTXy/wCCVKdX7MV9/wDwDB1GPa5PY1mvwaluPh8fNdbbxDf25H3Q/wA4/pXPal4W8XQOwsddgu1HQMSG/Xj9av2FGW1RfNNGTr1lvT+5pmzJ9096yrvIJrLFp4/t5PKNqs3124x7HNY2u+INf0e7+x6tpUcUxUMAWxkEZBHODR9QlJ+5JP5mbxkVrKLXyNW9JPWsm5GQao/8Jbaysq3VrLBn+LORV1Z4bmPzYJA6nuDWdTD1KXxo3pV4VfhZUlT6c0+Fm3KqMBzyDUjxZ6sDj0qe1iVsHbz2rE6EOPIwOvpmkCt16D0qyIW29gfWkSDAPU1NyijcM2AAKngBEfJH5Ul1Dg5pJZI4o/mbAVSSfQAVUYuTtHcG1FXZKBu9KsRR8ZABNcRL40iW4221hNIvbJAyPWlj8ebGIbTWUj737yt/qNbsc/1yj3PQooY2dWLYOa6PTowMeteTWfjqSaVTbaNcXBJ4WPLZP4V1Vh4k8YXCqbXwXMqt/FPJ5ePzxUSwdSPxWXzRSxVOXw3fyZ6COgyc/wBKCQoK9eetcxav45vEHmWui2A7F5HkYfgOP1rSjs9aKYutYgVj97yLQD9WJrnlGMd5I0U2+jNUfMA1IZnClcjB7Vg3dgN6vLqeqTEHO0T+WPyQCtO0wbdTz0xyc1HNF6Jl2l1Q58Fye59qQqeq1JtHXr+NMLccUxkcmM5A2+1Ic+1KF3MfWlzGp+ckj2pARF2X5R2oqNmGT/jRSFY+jjTCG3cdKevfNDECuw8gb/CcionBxxUrPkcGmDv70FRIAM5yay/EEjQaZMyH5nGxc+9bBxyaztZtftNsoLABXDHNI3g9TgdLmRL5LmVboRq52uD8px/SrVjqMlzpaOz+Zvnk5JyQN3FWrPw/PDMGa73w4IaMg7TnngVjRaPrWnRT2djJZGKRyVkYENHnris5NHVFFTwxNquoRXX2lzJ5dw0aORjIFaTaa1uHmnlVUAyfarmiRf2XPb6THDK6mMyPcY4LZ5z7mqXxPt7u98D3dnpQka4+0I0iocO8Y649fpU2TZWqI7X7FfqDa3Uc4ibDqjcg+47Vyfx78Pz6toVvf6dH/pFo+5QOMhhgjP6/hT/DdstpJYiOSd7wMVYuPmWHAwrHvht2M8jNehSww3Akjm5jeI719OKUJunNSj0CUFOLjI+Vh4Q8S3tsQLJRx97zFwT+dWfDeh6/pTzpe2rCJgGyHDDI+ntXf+IdYt/DVrBJeiZreabYCoyVOCaq6p4m0u0sYJRpN3qlzcW/2kW+xlSGE8CSbbggHsMjjnNdjxdatHlklZnKsNSpS5k9TAT5l49avWK8jjBFYkHiGHWdZZbXS7fT1+zLIyQM2wtnGQGJIyMdzXQ6erFtxxXPNcp0wd1csbPlHXNNMeeR1HStCC3aaVI1UlmOABWDr17qFvDcXVpFH9ltwWZ2bBcD+6MH86zSuWS3ScVr+DfBNr4nsr2/utSmiigkNu0ESDJyoOdx+vpXmq/ESC6vfslrot7cTM5WNUYFn/ADrXtHwBk1KTw9rv8AaOkXWnM10kkYmH+sUpjI45xitffpe8tGjNuFX3d0c8fh54O0pXC211dS42ZmuDyM56LirmkeGPD1uDNDodjH/tPHvP5tmt7UY1/tCUsowDkZ55qpLJJLGFRf8BXFPEVpv3pM2jRpxWkSa0aFcw28aRRr0CKFH6Us25nxzilt4/LUs2E4p67XnVuSO/0rG7ZpYniC7e547VWumIz8uKtvkp8owoqlchieSBgd6GJFOZWA5x+fJqa0/wBSRk8E1G6DJbcSaW3YqDgd6ql8QS2JmHTa2fUU1ww+oPNI7tx7USSZAxXUZjPMOeKD93dn8KYpAOcZpScqaTAjKgn/AOtRSZopE2Z9H85pr0u7PRaazCuw8pIY2aiZiDUzZ7VGVBPNBpEZ1HJNYHjTxLp/hrTY7jUY5njkfaBFgsfwJFb0pWJSzEBVBJJ7Cvn74seLrfxNq0dnbBksrAv+8Y/6x+McV14PCvETs1p1MsTXVGF1v0PRdP8AiJ4av7pLWNruGaT7qyQHnjPUZq9LeW73GY50GfmIJ5xXgegarHZarZ6kyiV4myYwcZ4x/Wu8X4gWj+atxY3WNuCREp4/A1pjMslGdqSbRWEx8ZR/eOzPSWkVYRsYMx5POcVnXeXB3YKt2xXFL448NzT2zTebE+cqDGy5+uM1al8U6LOjPBq6q4IwnnKvH/AsV588JVjvF/cd8cRTltJG/Ba2sD+bHEilu6jGTWiw8nSry9bIVIWH4nj+tc3HrFu0oWO+RgOmWRueuODVq/vZtVtI7AS7bcZY+WvEn1rBw5dzW6ex478Y1jk0/SBcSAwzX6iQ56KAc/o1alrKbXU/EV3dXLWtnZ3Ey36nAEm1dsMYHUjGMDpyTWv8RPB3/CQWtlbyzNbw27uwKLksCoHQ/wA/rWRr+laMdKt28S2FzqNxbIsf2mC6+zyXCrwolGGDEDjdgHFbUpw5VFsynGXM2keXeEW8zWb+RVxtVI8entXoel54J5zWDp+n2sOqXdzZ2aWkc7hvJQkog7AZJNdPpkBLhuAo7CoqyuzSnFqNjZs98Su6r8zQyIuByCykDH51heK41/4RHUWjAK/ZWK+mMV0yWwVFfIJ69cGsDXdO1C5trq0hkiNvcqVdSdpGeuOOPw/KoT1RTWh5F8IdSsLHWtUjunjhubm28u2mYhSvzZdVJ6MV4FfQXwNurZbXXtPttWkuYU8uaK1kbc0GQQ5+hIH5GvJL34XaTJI7R3Fxbueqq25FPoM84+prq/gLpNr4T1rxF52oKI5LNVLSkKPlf/69b1ZRmm47mNOMoaPY7LUJXlu3baAA3emqX2gd+vHFc7rHjPw7FI//ABM4m56g5rFvvij4ftVHkGe7ZR0jTA/M4rihg8RUfuwf3G88RSgtZI75dzOB275NXAgWPtzXi158YLg5Nloyr7yyE/oAKyr34s+KbuNo4PsdmVH3kiDH/wAeJFdayjEvdW+ZzPMaC6nv7PlAvYVn3rxRndPMkKY+87hQPxNfNF9448SXBb+0PE9+y5yEiPlD8kxXI6heT31zJNPPNNuYkGWQscdutU8qlFe9IhZgm/difUmoeMfCNiDHN4i03f8A3Um8w5+i5q/ompWmq2P26xnE1uxIVwpHIODwea+R0AXG3g17/wDAjVVutButPJXdA4kHqQ3B/UfrRPAxpwc09UOni5TnytbnoxPemA/Mc0pJzj8qYzfnXMdYN970oOe1M3ZPtQX7UgFJ5/8ArUVCzNnrRSA+kw22mMAQWzTC/brT43Cg5GRXYeXZrUj346U0NuaklbLErwKxvFuuW/h3QbnVLhh+7X5FJ+8/YU4Rc5KMd2XJqMXJnGfGjxVJAqeGdMmC3VyP37A/cQ9v6/lXjt2ttGBaocqmfmPUk9TT7zUrq4nudUu97Xl2S5Zh91Sc/r/hWMW3SFnkxk19hhsOqFNQR85VqurNyZfhiiHKSAHPcZqz9pmeB7aG4jDt3XOcenSqMUiBNi/Nmr1jcRWal5IRn1PWrnTbQoyRSOk30M/nTTOVAI3MST+FUZNJkkYkyMM84bOKv3viKSWfYB8opWvZHjZh6dcVKqNaJGvKjGvbFzMjecMg87RS6Xc3lndmVL+S3RcgMGIOPwq1FdbWO4huuAaxNRZmugyyFVJ6Ck3KdrrQqNo7FvUPFPiKZ3is9S1E7j99p3+metVYNa1JbsW+pX91eJt+YSSbsH1qxKPLES+YSz9fpXP+KC0E+8YGcEHvSrYSi4O8UXTxFRS0kem6WkUy71HDKMVs6dGol6dK47wVqDSO1nJjKRqykHqCOf1rudOXoa+MxFKVKo4S6H1FGoqsFNdTRRflA7CoZl2HParDbVUEVUkY4Iz+FYI2SMLxFqCWcDMTye1eU+I9cX7W/wBokKJITsCnkEdc/Wug8d300upXNsGxHGuD7k15d4nuFm1Fx/BEoUfXqf519FgKSw9D2/2nseFjavt6vseiGXmtW/mMEhkf3Y4rPk1SZjtiiRB64yaqs43cqaTcD2xTniqs92ZqjCI+S4u5M7pmx9aiXzeu5gfanggN14p2V61i5N7suyI/LydzEk+ppQOfantgjrzmgKv96pGJursPhR4ibQ/FNuZP9RN+6l5/hP8AgcH8K5EAbvvU/wCZdsinkc8UWTTTBOzTR9dFvmxmo3Y54rlvhh4gGv8AhSCaRs3VuBDP6kgcH8R/WulZs14s4uMnFnsRkpRTQ4NSP603PGaThlwM5qC0B5PSimc+tFArH0fkU0scYzRTWOa6ziSFZuK8V+OuonUvENj4djkKxRqZZ8HtjJ/TA/GvZS2AT6V85ahd/wBo+Lta1KYF28zyUJ6AZJP8hXrZRS5qjm+n6nnZnPlgodzK1No2ulhj4PfmrcdhDHGGl+Y46elZElxv1nhR96te9uCsKjI3d6+j1seMkkyOYQRn5FAA6Vi6nKrfe/HBqzIztk568YrG1Mss3J4zWFS9jaFrjERWnyOma0MbIsDvWLFMd23nNbcMqmAbs5xWkF7mgN+8ZlzEfMyvHrVKWIb1bHQ1tEKzE8cVRubdhIG5x2pQumU9iJIXkkQ+/GKx/F4SUiJQQ4GCGFbJbY6buMVheIp134H3ueta1pWiTSjeRpfClnm16VnkLf6N0/4EK9esBh9vOBXkHwjyviSZexiYfqK9kt1w+4V8bmf+8P5H02X/AMFFx87KzrhiuTWiwPNZeqMFtpm6bVJrz0ju6HkHi6UtPdSjrNcCNfw4/rXmOpMslzOyfd8xsc++M13/AIqm2W9qx/h3yn3IBNeeL0x+dfVV1yUadPyPmqT56s5+ZVfnFIBxQ+d2KVASK4DoYm2gxn6VLGOlOYjd0p2JZB5R9TS+WwHWpaUjoKLCINjd6nRcLkE59KGHy0DO7rRYR3fwU1ptP8Vf2fI2IL5dhHo45U/0/Gvcw3WvlrSbprHWLS7Q4aGZXB+hr6fjdZUWRTlWAYe4NebjI2kpHp4KV4uJOWBpAeDUW6nZHauI7R2CaKaX96KQH0aW47VHRRXWciViK8bZaytnGEY5/CvmWxaRopXLgq1xI+O+eBX0nrLbdIvH6bbeQ/8Ajpr5r0iNv7DmmaLG6ZyrE/eGcZ/SvoclXuTfoeJmz9+HzMWKQtrIIH8Vad9KkS7m5PvWZYf8hjcwwOaua2vJIxjA4zXsx0ieY9WVDdM7gDgZqnqvZvrTRIFk/HOKW9kMsWVOeOlRJXRonqY6uRN1xitmGc7F4zwa585NyB6nFbkSlIhu7jilSZU0SNM3O3HWo5pZPLIBz6VNGu89+npTCi/OoXHPWtbAjHt455b9S27Gfwqj4rgKOGyGzW9ahvt2EGQB0rD8ZtcC6AYgLjgYqay90qjK8i38K2b/AITBI153Rtn24r3OKLBH0rxP4MR+b4zZ+pS3Y8dugr3FFHmenFfI5o71/kfRYDSl8xxj3L14rC8RKyaZdnHCxtz+FdEF+Xp9KxPEgP8AZt4oAGYjn8q8+O6O5vRnz/46c/Zov+vY/riuKi9K7HxtynP/AD7YH4AGuNtzzX1ONWsfQ+awuz9SpKMSd6cnSm3H+s/GnR/jXCdQ8ZB4ozk5oxxSRcnmgl2FB5p+elNYYPSkBNBJI33aa2dwpQeDnrTJGxg8UMBG719MeErg3XhjTLjjL2yZ+oGP6V8zfw5719CfC6483wHpp7qjKfwY1w4xe4md2C+No6nHFAbnApueKQdc15h6aQ44zRTSRnrRQOx9HFqaTTS3tSFuK6zksZ3iqXyvDWpuMEi1k6/7pr560JHbwy27cB5rlSe4J6ivffGciR+FtSLKWBt2BA9xXhuifvvCEA3MwXdwf949PavosmdqMn5nhZr/ABoryObt0K3sjA5xSatMRGcmr1tCv71hjr3rJ1lWx0+tew3oeYlqYzy5kP8ASp/NHkMOSMVmysFfNSvKPJNZJs2sQQBjdrzxuzW/I+2JVbnA7Vh2qhJVJ6k5q9dz4B2twBWlNWRMty/a3Gxjtx6ZNRy3WQxyu45waoW7sRuX19aebd2UjJIzVW1Hexa0Vz9plcjeAKwfHVxI8oUbVUHn1rp9BgC72bJ9h3rhvFZMmpTbYXRAxAMhqMQ9EiqG9ztP2f7ctqWpXZ6JGij8ST/SvZNoLbunTmvL/gJGseg3s2BukucAn0C//XNeoRvkfNjjqa+Nx75q8j6fCK1GJI/EYxhiKzNSTzba4Vk+9GwP5VpNIMe4FUblt0bDjJHpXItzoPnDxqMWyHvtZD+GR/SuJgPzmvQfHMHLw7cETyJ/PFedwk7vWvqMS+aEJeSPnKPuykvMju/9bmkQ0t59/NMi7cVxHSydehqOL/WcVL29Kii/1tMgdJ1pE60sw5pEpCHHPNRO37xehA6inOwUEc57U0rhFbuaTKiL/DXvHwdct4IgH92V1/l/jXg5I217p8G/l8IbMdJ2/kK5sXH9y35o6sI/3yXkdsCc4pRSE+lA455ryD1wIXNFNooHY+iQwxSFh1qJGweaC35V03uYWKXiMCXQNRjK7t1rJx/wE14J4duPO8K+VGDutmeHr6N/9evoKfa6Mj8qwIP0NfP9vYPpOua34fbOUkM0R9QT/htr38mmuWcPmeFm8GpQl8jH02SYTTK3Td0NQ6zCzMemeoqe0xHc3JZud3ejUCX6c+le5JI8eLdzkbmEKx3enWqcr7eBiti+hcqzOMYP9ayZV5BxgetZS0No6jon565NTlDIfm4HGKq23zPhelW1Xawycc1cHcUi1EnygBQPerUXCBTz3pItixD5hnGSajuZlhib5sAKTn8K2SM7liFjJZTFGMYx1H0rgNcZPMYKGZsnJNdIdTWHTnUscuODXJzqZ7hFVWLOScHrx7VzVpXlynRTVlc9p+DlsYfB8TlQokldvr2z+ldw8vOBXNeFYP7O0Czs2blIxu+p5P8AOtUz8V8ZXlz1ZS8z6mjHlpxj5F7zOBg1XnlAyAck1CZsLVeWQZrI1PJ/iPaGHUbx/wCFZBKPxA/wNeRyL5U7KexI/Wvf/iFa+eFk2gh0Mbe3oa8K1SExXTqykE/z6H9a+hpz9rhIPtofP1YezxMl31Kd2N3ze1RRH/OKkn/1fPWoENYFFoY2/wAqj+7ICBShhjikl5I96Yh5+bPFMzgGn/w1BLk/IO9IBYx5jEk8U6VvlXFCLsXHemS/6v049KBoCc4A5r3v4UJ5XhOI4wXlY/yH9K8HsU8y5jXBIzz9K+hPBcP2Xw5ZQkYPl7iPqc/1rnxmlD1Z1YNXreiOiDfSnBiaiU8U9cDmvGPYHfhRUZbmikM+gS/FNaTr0qLdxTJG4rpRgLLIOma8r+LGmyWWsW3ii3VmjI8m7Vf7uMZ/l+VelzPgVl6pDDeWctrcKHikUqwNdeDxDw9VT6dfQ5cZh1iKTh16ep4RqNu9tqJkMyhZhkZPBHqKmlmiWIMp3YHJqbxLa3Gk6gmmzgSJE2bckfej9M+o/l9KyL+YRxsjR4xxX2PMpRUlsfJpNSae5DdOk6sVOecYrFvY2wAOAAa07GSF8/MKj1FY1jLAgg1Djc0UrGbZqqg4pZ3/AHgC/XFRW8qmVl9MVNhcguR1FUtB3uTK5I7jiqGq3TeQyZ5Ix9anklXadrD8aytRlXIA5J9ap1EkJQ1IpGDJGPmOBggCtDwDpp1LxCbxhi3tyGJ9fb8T+lZltHd6tdpY2SEt0dh0Ue5r1Hw9ptvo+nJbQgDA+Zu7H1rxcwxKpppbs9XBYd1JJvZHQLMAopftA9azTMD/ABcUedmvnbHvXNT7RxzVeaX5x81UnuNo+9VeS4B5zgUWC5LrCLd2bw98cH0NeKeOtOaG6MqqcEkjjuPvD9B+VeyNcBsgn8K5XxTYwXaSK0e4Ec+x7GvQwGIVOTpz+GR5+PoOolUjujxeToc1AODWzreny2Fw0ci4XPGBx+FZDg5rsqU3TlZnnwmpK6HkgAUbsgfWmMeBzSBvl/pUFEzvgevrmoo/mfJ6U0tk1Imc8CkApbnbgfWmScj1pW5Yk1JZ20t5cLBCpJJwSBmmouTsgbsbXgbTG1LVkXafLByxH90da9ytZAFVV4A4A9K5DwfpEek2IUgec4G72HpXS2zYI715uNqqclGOyPUwdFwjzS3ZtxtxUiNVWBuOtT7sd6887x5Jopm73NFIo97LVG7+9NLcc1HI3FdKOciupMAms2eT1PHpU97JxWZJJzznFMRleLdIt9c0420zbJF+aOQDlT/hXlurWt9Yv9h1uzkYE7EulXIYDgdPYZz+leuySfN1PSoX+YEMMj0r0MLmE6EeRq8Tz8VgIV5c6dmeFwafC14ypIcNG7BlbgYx/jUb2d1IkkfmZA6ZFeuajoGj3jF5rGEP/eQbW/MViXfhTT1fMNxcxewfcP1FerTzilbVM86eV1r6NM8nW3uIy7A5Ik2H61E8d2100ZbG3lucV6PN4Miji2RahKo3FhlAeT396p/8Iba+Y0k97dSs+N+CEBx9K0ebULb/AIErLq99jz6OTy7xkk3MwUBVHJJ9AK1LDwzquozmSVDZW7cEv9/HsO1d7a6Pp1guba1jR/7+MsfxPNT52mvNr5rKXwKx6FHLor42UNH0q00m0WG1jC/3mP3mPqTVmSQYPNE8vp1qjNLjPNeVKTk7vc9KKUVZErT8Gk8/8apNP2pnm8gc1I7l5p9zlccetQyTDNQmbj3NU7iXPH8qAuXmm3H7x47ZqGVlfO4daqeccccH1pWmyuQfrQBja9pcV7EYyuf7pxytcNqnh+4tWJjJdevTivT1cbTnGetVJoo5ieB716FDHSglCouZficNbBRm+aDszyGeGSL78eKgHl5wWHP6V6peaLay5zGv5Vly+FLORt2Av4V0+2w0tpNeq/yOR4fER6X9Gef7o+inn61JH5jpsjjZ2Pp0rvYvC1qp5YfggrUtNGsLccRbj/tc0pVsNH7V/kOOHry+zb5nDaP4avtQdWdSqZ5zwB+Neg6DodlpKAooeX++R0+lXYQFUAAcdhUhPPtXFWxcprlirI7qOEjTfNLVlgGrdu5yKz424xVm3YgjNcUkdpuQsdgqYN71Ut3ygqUNmsGaon/GiofM96KQz3tnzUUrelNYmo3kxwa6DnKV83WsueQqKu37fMfSs6Q8UEieYzdF4qJ3Yds07d74qKXrxinqBXnkwD/Wqdw/zA9cVZn+Xqaozc/NnmmBDNJhTkVSmYetWJ2+Uk9aoSsc4yaAIbhiW6nFVixz1FTTNj8KotJ8x9aACY5qlMxIJzU8zZFU5ulAEJ+bnNIW5pM0w5zTAeXbaV7VSlkw+DVp84qnLjPvQgFV8A9zT1ZdvAwagU89sYpwcbcDmmAbucHpRuVTlTzTJDTACBk0ATeZk9Kar8npUYk9qRG56UgJx0BpuDg5oVvl60FsikBNF7VNzjBxVaJulWF5FBQ+NcVPGeagXipY6TQ0adrJ8tWFbJ9qo2rYGKs59KxaNIsn3Ciod3vRUl3PenYgdahcnmiitzmZl3xOTVButFFNCGN0qP1+lFFNAVbjljWfOTjFFFAFKXr+FU5OpoooApTE5qk/3z9aKKAGSVWl+7RRQBVP3jSd6KKAGt901Rn6miimgZEaX0oopiBO9K/Q0UUDI16Ug/1lFFAD80EnmiipAfDVqOiigaHjrU69KKKGNFm1JyKtg8UUViy0GaKKKks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Picture 2" descr="CSO OSTRAVA s.r.o. - Kurty pro neklidné ležící paci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51" y="4556756"/>
            <a:ext cx="3379822" cy="187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593835"/>
            <a:ext cx="8596668" cy="1320800"/>
          </a:xfrm>
        </p:spPr>
        <p:txBody>
          <a:bodyPr/>
          <a:lstStyle/>
          <a:p>
            <a:r>
              <a:rPr lang="cs-CZ" err="1">
                <a:solidFill>
                  <a:srgbClr val="E8DE1C"/>
                </a:solidFill>
              </a:rPr>
              <a:t>Types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of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restraints</a:t>
            </a: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2996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devices</a:t>
            </a:r>
            <a:r>
              <a:rPr lang="cs-CZ" dirty="0"/>
              <a:t>, such as </a:t>
            </a:r>
            <a:r>
              <a:rPr lang="cs-CZ" dirty="0" err="1"/>
              <a:t>bed</a:t>
            </a:r>
            <a:r>
              <a:rPr lang="cs-CZ" dirty="0"/>
              <a:t> </a:t>
            </a:r>
            <a:r>
              <a:rPr lang="cs-CZ" dirty="0" err="1"/>
              <a:t>rails</a:t>
            </a:r>
            <a:r>
              <a:rPr lang="cs-CZ" dirty="0"/>
              <a:t>,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a </a:t>
            </a:r>
            <a:r>
              <a:rPr lang="cs-CZ" dirty="0" err="1"/>
              <a:t>restraint</a:t>
            </a:r>
            <a:r>
              <a:rPr lang="cs-CZ" dirty="0"/>
              <a:t> in </a:t>
            </a:r>
            <a:r>
              <a:rPr lang="cs-CZ" dirty="0" err="1"/>
              <a:t>places</a:t>
            </a:r>
            <a:r>
              <a:rPr lang="cs-CZ" dirty="0"/>
              <a:t> such as </a:t>
            </a:r>
            <a:r>
              <a:rPr lang="cs-CZ" dirty="0" err="1"/>
              <a:t>retirement</a:t>
            </a:r>
            <a:r>
              <a:rPr lang="cs-CZ" dirty="0"/>
              <a:t> </a:t>
            </a:r>
            <a:r>
              <a:rPr lang="cs-CZ" dirty="0" err="1"/>
              <a:t>homes</a:t>
            </a:r>
            <a:r>
              <a:rPr lang="cs-CZ" dirty="0"/>
              <a:t>. </a:t>
            </a:r>
          </a:p>
          <a:p>
            <a:r>
              <a:rPr lang="cs-CZ" dirty="0"/>
              <a:t>It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includes</a:t>
            </a:r>
            <a:r>
              <a:rPr lang="cs-CZ" dirty="0"/>
              <a:t>:</a:t>
            </a:r>
            <a:endParaRPr lang="cs-CZ"/>
          </a:p>
          <a:p>
            <a:pPr lvl="1"/>
            <a:r>
              <a:rPr lang="cs-CZ" sz="1800" dirty="0" err="1"/>
              <a:t>gripping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patient</a:t>
            </a:r>
            <a:r>
              <a:rPr lang="cs-CZ" sz="1800" dirty="0"/>
              <a:t> to stop </a:t>
            </a:r>
            <a:r>
              <a:rPr lang="cs-CZ" sz="1800" dirty="0" err="1"/>
              <a:t>him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moving</a:t>
            </a:r>
            <a:r>
              <a:rPr lang="cs-CZ" sz="1800" dirty="0"/>
              <a:t>,</a:t>
            </a:r>
          </a:p>
          <a:p>
            <a:pPr lvl="1"/>
            <a:r>
              <a:rPr lang="cs-CZ" sz="1800" dirty="0" err="1"/>
              <a:t>overall</a:t>
            </a:r>
            <a:r>
              <a:rPr lang="cs-CZ" sz="1800" dirty="0"/>
              <a:t> </a:t>
            </a:r>
            <a:r>
              <a:rPr lang="cs-CZ" sz="1800" dirty="0" err="1"/>
              <a:t>restraint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patient</a:t>
            </a:r>
            <a:r>
              <a:rPr lang="cs-CZ" sz="1800" dirty="0"/>
              <a:t> </a:t>
            </a:r>
            <a:r>
              <a:rPr lang="cs-CZ" sz="1800" dirty="0" err="1"/>
              <a:t>using</a:t>
            </a:r>
            <a:r>
              <a:rPr lang="cs-CZ" sz="1800" dirty="0"/>
              <a:t> </a:t>
            </a:r>
            <a:r>
              <a:rPr lang="cs-CZ" sz="1800" dirty="0" err="1"/>
              <a:t>mechanical</a:t>
            </a:r>
            <a:r>
              <a:rPr lang="cs-CZ" sz="1800" dirty="0"/>
              <a:t> </a:t>
            </a:r>
            <a:r>
              <a:rPr lang="cs-CZ" sz="1800" dirty="0" err="1"/>
              <a:t>means</a:t>
            </a:r>
            <a:r>
              <a:rPr lang="cs-CZ" sz="1800" dirty="0"/>
              <a:t> -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example</a:t>
            </a:r>
            <a:r>
              <a:rPr lang="cs-CZ" sz="1800" dirty="0"/>
              <a:t> </a:t>
            </a:r>
            <a:r>
              <a:rPr lang="cs-CZ" sz="1800" dirty="0" err="1"/>
              <a:t>gait</a:t>
            </a:r>
            <a:r>
              <a:rPr lang="cs-CZ" sz="1800" dirty="0"/>
              <a:t> </a:t>
            </a:r>
            <a:r>
              <a:rPr lang="cs-CZ" sz="1800" dirty="0" err="1"/>
              <a:t>belts</a:t>
            </a:r>
            <a:r>
              <a:rPr lang="cs-CZ" sz="1800" dirty="0"/>
              <a:t>,</a:t>
            </a:r>
          </a:p>
          <a:p>
            <a:pPr lvl="1"/>
            <a:r>
              <a:rPr lang="cs-CZ" sz="1800" dirty="0" err="1"/>
              <a:t>the</a:t>
            </a:r>
            <a:r>
              <a:rPr lang="cs-CZ" sz="1800" dirty="0"/>
              <a:t> use </a:t>
            </a:r>
            <a:r>
              <a:rPr lang="cs-CZ" sz="1800" dirty="0" err="1"/>
              <a:t>of</a:t>
            </a:r>
            <a:r>
              <a:rPr lang="cs-CZ" sz="1800" dirty="0"/>
              <a:t> a </a:t>
            </a:r>
            <a:r>
              <a:rPr lang="cs-CZ" sz="1800" dirty="0" err="1"/>
              <a:t>vests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gloves</a:t>
            </a:r>
            <a:r>
              <a:rPr lang="cs-CZ" sz="1800" dirty="0"/>
              <a:t>,</a:t>
            </a:r>
          </a:p>
          <a:p>
            <a:pPr lvl="1"/>
            <a:r>
              <a:rPr lang="cs-CZ" sz="1800" dirty="0" err="1"/>
              <a:t>placing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patient</a:t>
            </a:r>
            <a:r>
              <a:rPr lang="cs-CZ" sz="1800" dirty="0"/>
              <a:t> in a </a:t>
            </a:r>
            <a:r>
              <a:rPr lang="cs-CZ" sz="1800" dirty="0" err="1"/>
              <a:t>room</a:t>
            </a:r>
            <a:r>
              <a:rPr lang="cs-CZ" sz="1800" dirty="0"/>
              <a:t> </a:t>
            </a:r>
            <a:r>
              <a:rPr lang="cs-CZ" sz="1800" dirty="0" err="1"/>
              <a:t>intended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safe</a:t>
            </a:r>
            <a:r>
              <a:rPr lang="cs-CZ" sz="1800" dirty="0"/>
              <a:t> </a:t>
            </a:r>
            <a:r>
              <a:rPr lang="cs-CZ" sz="1800" dirty="0" err="1"/>
              <a:t>movement</a:t>
            </a:r>
            <a:r>
              <a:rPr lang="cs-CZ" sz="1800" dirty="0"/>
              <a:t>,</a:t>
            </a:r>
          </a:p>
          <a:p>
            <a:pPr lvl="1"/>
            <a:r>
              <a:rPr lang="cs-CZ" sz="1800" dirty="0" err="1"/>
              <a:t>psychotropic</a:t>
            </a:r>
            <a:r>
              <a:rPr lang="cs-CZ" sz="1800" dirty="0"/>
              <a:t> </a:t>
            </a:r>
            <a:r>
              <a:rPr lang="cs-CZ" sz="1800" dirty="0" err="1"/>
              <a:t>drugs</a:t>
            </a:r>
            <a:r>
              <a:rPr lang="cs-CZ" sz="1800" dirty="0"/>
              <a:t>.</a:t>
            </a:r>
          </a:p>
          <a:p>
            <a:endParaRPr lang="cs-CZ"/>
          </a:p>
        </p:txBody>
      </p:sp>
      <p:pic>
        <p:nvPicPr>
          <p:cNvPr id="4" name="Picture 2" descr="Photo showing simulated patient in pinel restra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96" y="4622556"/>
            <a:ext cx="3852821" cy="18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5" y="4486855"/>
            <a:ext cx="2900856" cy="21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solidFill>
                  <a:srgbClr val="E8DE1C"/>
                </a:solidFill>
              </a:rPr>
              <a:t>Rules</a:t>
            </a: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08796"/>
            <a:ext cx="8596668" cy="3880773"/>
          </a:xfrm>
        </p:spPr>
        <p:txBody>
          <a:bodyPr/>
          <a:lstStyle/>
          <a:p>
            <a:r>
              <a:rPr lang="cs-CZ" err="1"/>
              <a:t>Restraints</a:t>
            </a:r>
            <a:r>
              <a:rPr lang="cs-CZ"/>
              <a:t> </a:t>
            </a:r>
            <a:r>
              <a:rPr lang="cs-CZ" err="1"/>
              <a:t>may</a:t>
            </a:r>
            <a:r>
              <a:rPr lang="cs-CZ"/>
              <a:t> </a:t>
            </a:r>
            <a:r>
              <a:rPr lang="cs-CZ" err="1"/>
              <a:t>be</a:t>
            </a:r>
            <a:r>
              <a:rPr lang="cs-CZ"/>
              <a:t> </a:t>
            </a:r>
            <a:r>
              <a:rPr lang="cs-CZ" err="1"/>
              <a:t>used</a:t>
            </a:r>
            <a:r>
              <a:rPr lang="cs-CZ"/>
              <a:t> </a:t>
            </a:r>
            <a:r>
              <a:rPr lang="cs-CZ" err="1"/>
              <a:t>only</a:t>
            </a:r>
            <a:r>
              <a:rPr lang="cs-CZ"/>
              <a:t>...</a:t>
            </a:r>
          </a:p>
          <a:p>
            <a:pPr lvl="1"/>
            <a:r>
              <a:rPr lang="cs-CZ" sz="1800"/>
              <a:t>To </a:t>
            </a:r>
            <a:r>
              <a:rPr lang="cs-CZ" sz="1800" err="1"/>
              <a:t>reduce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patient's</a:t>
            </a:r>
            <a:r>
              <a:rPr lang="cs-CZ" sz="1800"/>
              <a:t> </a:t>
            </a:r>
            <a:r>
              <a:rPr lang="cs-CZ" sz="1800" err="1"/>
              <a:t>restless</a:t>
            </a:r>
            <a:r>
              <a:rPr lang="cs-CZ" sz="1800"/>
              <a:t> and </a:t>
            </a:r>
            <a:r>
              <a:rPr lang="cs-CZ" sz="1800" err="1"/>
              <a:t>violent</a:t>
            </a:r>
            <a:r>
              <a:rPr lang="cs-CZ" sz="1800"/>
              <a:t> </a:t>
            </a:r>
            <a:r>
              <a:rPr lang="cs-CZ" sz="1800" err="1"/>
              <a:t>behavior</a:t>
            </a:r>
            <a:r>
              <a:rPr lang="cs-CZ" sz="1800"/>
              <a:t>,</a:t>
            </a:r>
          </a:p>
          <a:p>
            <a:pPr lvl="1"/>
            <a:r>
              <a:rPr lang="cs-CZ" sz="1800" err="1"/>
              <a:t>after</a:t>
            </a:r>
            <a:r>
              <a:rPr lang="cs-CZ" sz="1800"/>
              <a:t> </a:t>
            </a:r>
            <a:r>
              <a:rPr lang="cs-CZ" sz="1800" err="1"/>
              <a:t>using</a:t>
            </a:r>
            <a:r>
              <a:rPr lang="cs-CZ" sz="1800"/>
              <a:t> </a:t>
            </a:r>
            <a:r>
              <a:rPr lang="cs-CZ" sz="1800" err="1"/>
              <a:t>other</a:t>
            </a:r>
            <a:r>
              <a:rPr lang="cs-CZ" sz="1800"/>
              <a:t> </a:t>
            </a:r>
            <a:r>
              <a:rPr lang="cs-CZ" sz="1800" err="1"/>
              <a:t>milder</a:t>
            </a:r>
            <a:r>
              <a:rPr lang="cs-CZ" sz="1800"/>
              <a:t> </a:t>
            </a:r>
            <a:r>
              <a:rPr lang="cs-CZ" sz="1800" err="1"/>
              <a:t>alternatives</a:t>
            </a:r>
            <a:r>
              <a:rPr lang="cs-CZ" sz="1800"/>
              <a:t>, such as </a:t>
            </a:r>
            <a:r>
              <a:rPr lang="cs-CZ" sz="1800" err="1"/>
              <a:t>verbal</a:t>
            </a:r>
            <a:r>
              <a:rPr lang="cs-CZ" sz="1800"/>
              <a:t> </a:t>
            </a:r>
            <a:r>
              <a:rPr lang="cs-CZ" sz="1800" err="1"/>
              <a:t>one</a:t>
            </a:r>
            <a:r>
              <a:rPr lang="cs-CZ" sz="1800"/>
              <a:t>.</a:t>
            </a:r>
          </a:p>
          <a:p>
            <a:r>
              <a:rPr lang="cs-CZ"/>
              <a:t>The provider </a:t>
            </a:r>
            <a:r>
              <a:rPr lang="cs-CZ" err="1"/>
              <a:t>is</a:t>
            </a:r>
            <a:r>
              <a:rPr lang="cs-CZ"/>
              <a:t> </a:t>
            </a:r>
            <a:r>
              <a:rPr lang="cs-CZ" err="1"/>
              <a:t>obliged</a:t>
            </a:r>
            <a:r>
              <a:rPr lang="cs-CZ"/>
              <a:t> to </a:t>
            </a:r>
            <a:r>
              <a:rPr lang="cs-CZ" err="1"/>
              <a:t>ensure</a:t>
            </a:r>
            <a:r>
              <a:rPr lang="cs-CZ"/>
              <a:t>...</a:t>
            </a:r>
          </a:p>
          <a:p>
            <a:pPr lvl="1"/>
            <a:r>
              <a:rPr lang="cs-CZ" sz="1800" err="1"/>
              <a:t>that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patient</a:t>
            </a:r>
            <a:r>
              <a:rPr lang="cs-CZ" sz="1800"/>
              <a:t>, </a:t>
            </a:r>
            <a:r>
              <a:rPr lang="cs-CZ" sz="1800" err="1"/>
              <a:t>considering</a:t>
            </a:r>
            <a:r>
              <a:rPr lang="cs-CZ" sz="1800"/>
              <a:t> his </a:t>
            </a:r>
            <a:r>
              <a:rPr lang="cs-CZ" sz="1800" err="1"/>
              <a:t>health</a:t>
            </a:r>
            <a:r>
              <a:rPr lang="cs-CZ" sz="1800"/>
              <a:t> </a:t>
            </a:r>
            <a:r>
              <a:rPr lang="cs-CZ" sz="1800" err="1"/>
              <a:t>state</a:t>
            </a:r>
            <a:r>
              <a:rPr lang="cs-CZ" sz="1800"/>
              <a:t>, </a:t>
            </a:r>
            <a:r>
              <a:rPr lang="cs-CZ" sz="1800" err="1"/>
              <a:t>was</a:t>
            </a:r>
            <a:r>
              <a:rPr lang="cs-CZ" sz="1800"/>
              <a:t> </a:t>
            </a:r>
            <a:r>
              <a:rPr lang="cs-CZ" sz="1800" err="1"/>
              <a:t>informed</a:t>
            </a:r>
            <a:r>
              <a:rPr lang="cs-CZ" sz="1800"/>
              <a:t> </a:t>
            </a:r>
            <a:r>
              <a:rPr lang="cs-CZ" sz="1800" err="1"/>
              <a:t>about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reasons</a:t>
            </a:r>
            <a:r>
              <a:rPr lang="cs-CZ" sz="1800"/>
              <a:t> </a:t>
            </a:r>
            <a:r>
              <a:rPr lang="cs-CZ" sz="1800" err="1"/>
              <a:t>for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use </a:t>
            </a:r>
            <a:r>
              <a:rPr lang="cs-CZ" sz="1800" err="1"/>
              <a:t>of</a:t>
            </a:r>
            <a:r>
              <a:rPr lang="cs-CZ" sz="1800"/>
              <a:t> a </a:t>
            </a:r>
            <a:r>
              <a:rPr lang="cs-CZ" sz="1800" err="1"/>
              <a:t>restrains</a:t>
            </a:r>
            <a:r>
              <a:rPr lang="cs-CZ" sz="1800"/>
              <a:t>,</a:t>
            </a:r>
          </a:p>
          <a:p>
            <a:pPr lvl="1"/>
            <a:r>
              <a:rPr lang="cs-CZ" sz="1800" err="1"/>
              <a:t>that</a:t>
            </a:r>
            <a:r>
              <a:rPr lang="cs-CZ" sz="1800"/>
              <a:t> </a:t>
            </a:r>
            <a:r>
              <a:rPr lang="cs-CZ" sz="1800" err="1"/>
              <a:t>each</a:t>
            </a:r>
            <a:r>
              <a:rPr lang="cs-CZ" sz="1800"/>
              <a:t> use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them</a:t>
            </a:r>
            <a:r>
              <a:rPr lang="cs-CZ" sz="1800"/>
              <a:t>, </a:t>
            </a:r>
            <a:r>
              <a:rPr lang="cs-CZ" sz="1800" err="1"/>
              <a:t>including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reason</a:t>
            </a:r>
            <a:r>
              <a:rPr lang="cs-CZ" sz="1800"/>
              <a:t> </a:t>
            </a:r>
            <a:r>
              <a:rPr lang="cs-CZ" sz="1800" err="1"/>
              <a:t>for</a:t>
            </a:r>
            <a:r>
              <a:rPr lang="cs-CZ" sz="1800"/>
              <a:t> </a:t>
            </a:r>
            <a:r>
              <a:rPr lang="cs-CZ" sz="1800" err="1"/>
              <a:t>its</a:t>
            </a:r>
            <a:r>
              <a:rPr lang="cs-CZ" sz="1800"/>
              <a:t> use, </a:t>
            </a:r>
            <a:r>
              <a:rPr lang="cs-CZ" sz="1800" err="1"/>
              <a:t>was</a:t>
            </a:r>
            <a:r>
              <a:rPr lang="cs-CZ" sz="1800"/>
              <a:t> </a:t>
            </a:r>
            <a:r>
              <a:rPr lang="cs-CZ" sz="1800" err="1"/>
              <a:t>recorded</a:t>
            </a:r>
            <a:r>
              <a:rPr lang="cs-CZ" sz="1800"/>
              <a:t> in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patient's</a:t>
            </a:r>
            <a:r>
              <a:rPr lang="cs-CZ" sz="1800"/>
              <a:t> </a:t>
            </a:r>
            <a:r>
              <a:rPr lang="cs-CZ" sz="1800" err="1"/>
              <a:t>medical</a:t>
            </a:r>
            <a:r>
              <a:rPr lang="cs-CZ" sz="1800"/>
              <a:t> </a:t>
            </a:r>
            <a:r>
              <a:rPr lang="cs-CZ" sz="1800" err="1"/>
              <a:t>records</a:t>
            </a:r>
            <a:r>
              <a:rPr lang="cs-CZ" sz="1800"/>
              <a:t>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0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solidFill>
                  <a:srgbClr val="E8DE1C"/>
                </a:solidFill>
              </a:rPr>
              <a:t>Medical</a:t>
            </a:r>
            <a:r>
              <a:rPr lang="cs-CZ"/>
              <a:t> </a:t>
            </a:r>
            <a:r>
              <a:rPr lang="cs-CZ" err="1">
                <a:solidFill>
                  <a:srgbClr val="E8DE1C"/>
                </a:solidFill>
              </a:rPr>
              <a:t>records</a:t>
            </a: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24562"/>
            <a:ext cx="8596668" cy="488659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entry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medical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records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includes</a:t>
            </a:r>
            <a:r>
              <a:rPr lang="cs-CZ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cs-CZ" sz="1800"/>
              <a:t>type and </a:t>
            </a:r>
            <a:r>
              <a:rPr lang="cs-CZ" sz="1800" err="1"/>
              <a:t>extent</a:t>
            </a:r>
            <a:r>
              <a:rPr lang="cs-CZ" sz="1800"/>
              <a:t>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restrictions</a:t>
            </a:r>
            <a:endParaRPr lang="cs-CZ" sz="1800"/>
          </a:p>
          <a:p>
            <a:pPr lvl="1"/>
            <a:r>
              <a:rPr lang="cs-CZ" sz="1800" err="1"/>
              <a:t>starting</a:t>
            </a:r>
            <a:r>
              <a:rPr lang="cs-CZ" sz="1800"/>
              <a:t> and </a:t>
            </a:r>
            <a:r>
              <a:rPr lang="cs-CZ" sz="1800" err="1"/>
              <a:t>ending</a:t>
            </a:r>
            <a:r>
              <a:rPr lang="cs-CZ" sz="1800"/>
              <a:t> </a:t>
            </a:r>
            <a:r>
              <a:rPr lang="cs-CZ" sz="1800" err="1"/>
              <a:t>time</a:t>
            </a:r>
            <a:endParaRPr lang="cs-CZ" sz="1800"/>
          </a:p>
          <a:p>
            <a:pPr lvl="1"/>
            <a:r>
              <a:rPr lang="cs-CZ" sz="1800"/>
              <a:t>a </a:t>
            </a:r>
            <a:r>
              <a:rPr lang="cs-CZ" sz="1800" err="1"/>
              <a:t>record</a:t>
            </a:r>
            <a:r>
              <a:rPr lang="cs-CZ" sz="1800"/>
              <a:t>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condition</a:t>
            </a:r>
            <a:r>
              <a:rPr lang="cs-CZ" sz="1800"/>
              <a:t>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patient</a:t>
            </a:r>
            <a:r>
              <a:rPr lang="cs-CZ" sz="1800"/>
              <a:t> </a:t>
            </a:r>
            <a:r>
              <a:rPr lang="cs-CZ" sz="1800" err="1"/>
              <a:t>during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</a:t>
            </a:r>
          </a:p>
          <a:p>
            <a:pPr marL="457200" lvl="1" indent="0">
              <a:buNone/>
            </a:pPr>
            <a:r>
              <a:rPr lang="cs-CZ" sz="1800"/>
              <a:t>    use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restraints</a:t>
            </a:r>
            <a:endParaRPr lang="cs-CZ" sz="1800"/>
          </a:p>
          <a:p>
            <a:pPr lvl="1"/>
            <a:r>
              <a:rPr lang="cs-CZ" sz="1800" err="1"/>
              <a:t>Reports</a:t>
            </a:r>
            <a:r>
              <a:rPr lang="cs-CZ" sz="1800"/>
              <a:t> to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Register</a:t>
            </a:r>
            <a:r>
              <a:rPr lang="cs-CZ" sz="1800"/>
              <a:t>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use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restraints</a:t>
            </a:r>
            <a:r>
              <a:rPr lang="cs-CZ" sz="1800"/>
              <a:t>. </a:t>
            </a:r>
          </a:p>
          <a:p>
            <a:pPr marL="457200" lvl="1" indent="0">
              <a:buNone/>
            </a:pPr>
            <a:r>
              <a:rPr lang="cs-CZ" sz="1800"/>
              <a:t>    The </a:t>
            </a:r>
            <a:r>
              <a:rPr lang="cs-CZ" sz="1800" err="1"/>
              <a:t>obligation</a:t>
            </a:r>
            <a:r>
              <a:rPr lang="cs-CZ" sz="1800"/>
              <a:t> to </a:t>
            </a:r>
            <a:r>
              <a:rPr lang="cs-CZ" sz="1800" err="1"/>
              <a:t>collect</a:t>
            </a:r>
            <a:r>
              <a:rPr lang="cs-CZ" sz="1800"/>
              <a:t> data </a:t>
            </a:r>
            <a:r>
              <a:rPr lang="cs-CZ" sz="1800" err="1"/>
              <a:t>is</a:t>
            </a:r>
            <a:r>
              <a:rPr lang="cs-CZ" sz="1800"/>
              <a:t> </a:t>
            </a:r>
            <a:r>
              <a:rPr lang="cs-CZ" sz="1800" err="1"/>
              <a:t>required</a:t>
            </a:r>
            <a:r>
              <a:rPr lang="cs-CZ" sz="1800"/>
              <a:t> by </a:t>
            </a:r>
            <a:r>
              <a:rPr lang="cs-CZ" sz="1800" err="1"/>
              <a:t>the</a:t>
            </a:r>
            <a:r>
              <a:rPr lang="cs-CZ" sz="1800"/>
              <a:t> </a:t>
            </a:r>
          </a:p>
          <a:p>
            <a:pPr marL="457200" lvl="1" indent="0">
              <a:buNone/>
            </a:pPr>
            <a:r>
              <a:rPr lang="cs-CZ" sz="1800"/>
              <a:t>    </a:t>
            </a:r>
            <a:r>
              <a:rPr lang="cs-CZ" sz="1800" err="1"/>
              <a:t>legislation</a:t>
            </a:r>
            <a:r>
              <a:rPr lang="cs-CZ" sz="1800"/>
              <a:t> </a:t>
            </a:r>
            <a:r>
              <a:rPr lang="cs-CZ" sz="1800" err="1"/>
              <a:t>since</a:t>
            </a:r>
            <a:r>
              <a:rPr lang="cs-CZ" sz="1800"/>
              <a:t> June 1, 2017.</a:t>
            </a:r>
          </a:p>
          <a:p>
            <a:pPr lvl="1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0"/>
            <a:ext cx="5160579" cy="6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754" y="1024467"/>
            <a:ext cx="4785128" cy="99460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err="1">
                <a:solidFill>
                  <a:srgbClr val="E8DE1C"/>
                </a:solidFill>
              </a:rPr>
              <a:t>Obligations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of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medical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personnel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during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the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patient</a:t>
            </a:r>
            <a:r>
              <a:rPr lang="cs-CZ">
                <a:solidFill>
                  <a:srgbClr val="E8DE1C"/>
                </a:solidFill>
              </a:rPr>
              <a:t> care </a:t>
            </a:r>
            <a:r>
              <a:rPr lang="cs-CZ" err="1">
                <a:solidFill>
                  <a:srgbClr val="E8DE1C"/>
                </a:solidFill>
              </a:rPr>
              <a:t>while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using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restraints</a:t>
            </a:r>
            <a:r>
              <a:rPr lang="cs-CZ">
                <a:solidFill>
                  <a:srgbClr val="E8DE1C"/>
                </a:solidFill>
              </a:rPr>
              <a:t>:</a:t>
            </a:r>
            <a:r>
              <a:rPr lang="cs-CZ"/>
              <a:t/>
            </a:r>
            <a:br>
              <a:rPr lang="cs-CZ"/>
            </a:b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671" y="2594507"/>
            <a:ext cx="4079776" cy="3672943"/>
          </a:xfrm>
        </p:spPr>
        <p:txBody>
          <a:bodyPr>
            <a:normAutofit/>
          </a:bodyPr>
          <a:lstStyle/>
          <a:p>
            <a:pPr lvl="0"/>
            <a:r>
              <a:rPr lang="cs-CZ">
                <a:solidFill>
                  <a:schemeClr val="bg1"/>
                </a:solidFill>
              </a:rPr>
              <a:t>if gait belts are used, it is recommended to put some soft fabric under them,</a:t>
            </a:r>
          </a:p>
          <a:p>
            <a:pPr lvl="0"/>
            <a:r>
              <a:rPr lang="cs-CZ">
                <a:solidFill>
                  <a:schemeClr val="bg1"/>
                </a:solidFill>
              </a:rPr>
              <a:t>check the patient's state of consciousness,</a:t>
            </a:r>
          </a:p>
          <a:p>
            <a:pPr lvl="0"/>
            <a:r>
              <a:rPr lang="cs-CZ">
                <a:solidFill>
                  <a:schemeClr val="bg1"/>
                </a:solidFill>
              </a:rPr>
              <a:t>check whether there is a palpable pulse on the patient's limbs distal of the gait belts,</a:t>
            </a:r>
          </a:p>
          <a:p>
            <a:pPr lvl="0"/>
            <a:r>
              <a:rPr lang="cs-CZ">
                <a:solidFill>
                  <a:schemeClr val="bg1"/>
                </a:solidFill>
              </a:rPr>
              <a:t>make entries about the state of patient in the documentation.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493930"/>
            <a:ext cx="5143500" cy="385762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70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solidFill>
                  <a:srgbClr val="E8DE1C"/>
                </a:solidFill>
              </a:rPr>
              <a:t>Our</a:t>
            </a:r>
            <a:r>
              <a:rPr lang="cs-CZ">
                <a:solidFill>
                  <a:srgbClr val="E8DE1C"/>
                </a:solidFill>
              </a:rPr>
              <a:t> </a:t>
            </a:r>
            <a:r>
              <a:rPr lang="cs-CZ" err="1">
                <a:solidFill>
                  <a:srgbClr val="E8DE1C"/>
                </a:solidFill>
              </a:rPr>
              <a:t>findings</a:t>
            </a:r>
            <a:endParaRPr lang="cs-CZ">
              <a:solidFill>
                <a:srgbClr val="E8DE1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93030"/>
            <a:ext cx="8596668" cy="3880773"/>
          </a:xfrm>
        </p:spPr>
        <p:txBody>
          <a:bodyPr/>
          <a:lstStyle/>
          <a:p>
            <a:r>
              <a:rPr lang="cs-CZ"/>
              <a:t>The use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restraints</a:t>
            </a:r>
            <a:r>
              <a:rPr lang="cs-CZ"/>
              <a:t> </a:t>
            </a:r>
            <a:r>
              <a:rPr lang="cs-CZ" err="1"/>
              <a:t>must</a:t>
            </a:r>
            <a:r>
              <a:rPr lang="cs-CZ"/>
              <a:t> </a:t>
            </a:r>
            <a:r>
              <a:rPr lang="cs-CZ" err="1"/>
              <a:t>always</a:t>
            </a:r>
            <a:r>
              <a:rPr lang="cs-CZ"/>
              <a:t> </a:t>
            </a:r>
            <a:r>
              <a:rPr lang="cs-CZ" err="1"/>
              <a:t>respect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principles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legality, </a:t>
            </a:r>
            <a:r>
              <a:rPr lang="cs-CZ" err="1"/>
              <a:t>necessity</a:t>
            </a:r>
            <a:r>
              <a:rPr lang="cs-CZ"/>
              <a:t> and </a:t>
            </a:r>
            <a:r>
              <a:rPr lang="cs-CZ" err="1"/>
              <a:t>responsibility</a:t>
            </a:r>
            <a:r>
              <a:rPr lang="cs-CZ"/>
              <a:t>:</a:t>
            </a:r>
          </a:p>
          <a:p>
            <a:pPr lvl="1"/>
            <a:r>
              <a:rPr lang="cs-CZ" sz="1800"/>
              <a:t>The use </a:t>
            </a:r>
            <a:r>
              <a:rPr lang="cs-CZ" sz="1800" err="1"/>
              <a:t>of</a:t>
            </a:r>
            <a:r>
              <a:rPr lang="cs-CZ" sz="1800"/>
              <a:t> </a:t>
            </a:r>
            <a:r>
              <a:rPr lang="cs-CZ" sz="1800" err="1"/>
              <a:t>restraint</a:t>
            </a:r>
            <a:r>
              <a:rPr lang="cs-CZ" sz="1800"/>
              <a:t> </a:t>
            </a:r>
            <a:r>
              <a:rPr lang="cs-CZ" sz="1800" err="1"/>
              <a:t>must</a:t>
            </a:r>
            <a:r>
              <a:rPr lang="cs-CZ" sz="1800"/>
              <a:t> </a:t>
            </a:r>
            <a:r>
              <a:rPr lang="cs-CZ" sz="1800" err="1"/>
              <a:t>be</a:t>
            </a:r>
            <a:r>
              <a:rPr lang="cs-CZ" sz="1800"/>
              <a:t> </a:t>
            </a:r>
            <a:r>
              <a:rPr lang="cs-CZ" sz="1800" err="1"/>
              <a:t>used</a:t>
            </a:r>
            <a:r>
              <a:rPr lang="cs-CZ" sz="1800"/>
              <a:t> </a:t>
            </a:r>
            <a:r>
              <a:rPr lang="cs-CZ" sz="1800" err="1"/>
              <a:t>for</a:t>
            </a:r>
            <a:r>
              <a:rPr lang="cs-CZ" sz="1800"/>
              <a:t> </a:t>
            </a:r>
            <a:r>
              <a:rPr lang="cs-CZ" sz="1800" err="1"/>
              <a:t>the</a:t>
            </a:r>
            <a:r>
              <a:rPr lang="cs-CZ" sz="1800"/>
              <a:t> </a:t>
            </a:r>
            <a:r>
              <a:rPr lang="cs-CZ" sz="1800" err="1"/>
              <a:t>shortest</a:t>
            </a:r>
            <a:r>
              <a:rPr lang="cs-CZ" sz="1800"/>
              <a:t> </a:t>
            </a:r>
            <a:r>
              <a:rPr lang="cs-CZ" sz="1800" err="1"/>
              <a:t>possible</a:t>
            </a:r>
            <a:r>
              <a:rPr lang="cs-CZ" sz="1800"/>
              <a:t> </a:t>
            </a:r>
            <a:r>
              <a:rPr lang="cs-CZ" sz="1800" err="1"/>
              <a:t>time</a:t>
            </a:r>
            <a:r>
              <a:rPr lang="cs-CZ" sz="1800"/>
              <a:t>.</a:t>
            </a:r>
          </a:p>
          <a:p>
            <a:pPr lvl="1"/>
            <a:r>
              <a:rPr lang="cs-CZ" sz="1800" err="1"/>
              <a:t>While</a:t>
            </a:r>
            <a:r>
              <a:rPr lang="cs-CZ" sz="1800"/>
              <a:t> </a:t>
            </a:r>
            <a:r>
              <a:rPr lang="cs-CZ" sz="1800" err="1"/>
              <a:t>considering</a:t>
            </a:r>
            <a:r>
              <a:rPr lang="cs-CZ" sz="1800"/>
              <a:t> </a:t>
            </a:r>
            <a:r>
              <a:rPr lang="cs-CZ" sz="1800" err="1"/>
              <a:t>it</a:t>
            </a:r>
            <a:r>
              <a:rPr lang="cs-CZ" sz="1800"/>
              <a:t>, </a:t>
            </a:r>
            <a:r>
              <a:rPr lang="cs-CZ" sz="1800" err="1"/>
              <a:t>the</a:t>
            </a:r>
            <a:r>
              <a:rPr lang="cs-CZ" sz="1800"/>
              <a:t> least </a:t>
            </a:r>
            <a:r>
              <a:rPr lang="cs-CZ" sz="1800" err="1"/>
              <a:t>restrictive</a:t>
            </a:r>
            <a:r>
              <a:rPr lang="cs-CZ" sz="1800"/>
              <a:t> and least </a:t>
            </a:r>
            <a:r>
              <a:rPr lang="cs-CZ" sz="1800" err="1"/>
              <a:t>dangerous</a:t>
            </a:r>
            <a:r>
              <a:rPr lang="cs-CZ" sz="1800"/>
              <a:t> </a:t>
            </a:r>
            <a:r>
              <a:rPr lang="cs-CZ" sz="1800" err="1"/>
              <a:t>devices</a:t>
            </a:r>
            <a:r>
              <a:rPr lang="cs-CZ" sz="1800"/>
              <a:t> </a:t>
            </a:r>
            <a:r>
              <a:rPr lang="cs-CZ" sz="1800" err="1"/>
              <a:t>must</a:t>
            </a:r>
            <a:r>
              <a:rPr lang="cs-CZ" sz="1800"/>
              <a:t> </a:t>
            </a:r>
            <a:r>
              <a:rPr lang="cs-CZ" sz="1800" err="1"/>
              <a:t>be</a:t>
            </a:r>
            <a:r>
              <a:rPr lang="cs-CZ" sz="1800"/>
              <a:t> </a:t>
            </a:r>
            <a:r>
              <a:rPr lang="cs-CZ" sz="1800" err="1"/>
              <a:t>preferred</a:t>
            </a:r>
            <a:r>
              <a:rPr lang="cs-CZ" sz="1800"/>
              <a:t>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7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44C355-65AB-E86A-5D06-AC1A1C3F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600257"/>
            <a:ext cx="5254534" cy="941161"/>
          </a:xfrm>
        </p:spPr>
        <p:txBody>
          <a:bodyPr/>
          <a:lstStyle/>
          <a:p>
            <a:r>
              <a:rPr lang="cs-CZ" sz="3600">
                <a:solidFill>
                  <a:srgbClr val="E8DE1C"/>
                </a:solidFill>
                <a:ea typeface="+mj-lt"/>
                <a:cs typeface="+mj-lt"/>
              </a:rPr>
              <a:t>EUTHANASIA</a:t>
            </a:r>
            <a:endParaRPr lang="cs-CZ" sz="180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0D1A27A-B166-1FDA-ABB0-832F1F80A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480458"/>
            <a:ext cx="10496005" cy="4841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= </a:t>
            </a:r>
            <a:r>
              <a:rPr lang="cs-CZ" err="1">
                <a:solidFill>
                  <a:schemeClr val="tx1"/>
                </a:solidFill>
                <a:ea typeface="+mj-lt"/>
                <a:cs typeface="+mj-lt"/>
              </a:rPr>
              <a:t>killing</a:t>
            </a: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 on </a:t>
            </a:r>
            <a:r>
              <a:rPr lang="cs-CZ" err="1">
                <a:solidFill>
                  <a:schemeClr val="tx1"/>
                </a:solidFill>
                <a:ea typeface="+mj-lt"/>
                <a:cs typeface="+mj-lt"/>
              </a:rPr>
              <a:t>request</a:t>
            </a: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, </a:t>
            </a:r>
            <a:r>
              <a:rPr lang="cs-CZ" err="1">
                <a:solidFill>
                  <a:schemeClr val="tx1"/>
                </a:solidFill>
                <a:ea typeface="+mj-lt"/>
                <a:cs typeface="+mj-lt"/>
              </a:rPr>
              <a:t>meaning</a:t>
            </a: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cs-CZ" err="1">
                <a:solidFill>
                  <a:schemeClr val="tx1"/>
                </a:solidFill>
                <a:ea typeface="+mj-lt"/>
                <a:cs typeface="+mj-lt"/>
              </a:rPr>
              <a:t>with</a:t>
            </a: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cs-CZ" err="1">
                <a:solidFill>
                  <a:schemeClr val="tx1"/>
                </a:solidFill>
                <a:ea typeface="+mj-lt"/>
                <a:cs typeface="+mj-lt"/>
              </a:rPr>
              <a:t>the</a:t>
            </a: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cs-CZ" err="1">
                <a:solidFill>
                  <a:schemeClr val="tx1"/>
                </a:solidFill>
                <a:ea typeface="+mj-lt"/>
                <a:cs typeface="+mj-lt"/>
              </a:rPr>
              <a:t>permission</a:t>
            </a: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cs-CZ" err="1">
                <a:solidFill>
                  <a:schemeClr val="tx1"/>
                </a:solidFill>
                <a:ea typeface="+mj-lt"/>
                <a:cs typeface="+mj-lt"/>
              </a:rPr>
              <a:t>of</a:t>
            </a: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cs-CZ" err="1">
                <a:solidFill>
                  <a:schemeClr val="tx1"/>
                </a:solidFill>
                <a:ea typeface="+mj-lt"/>
                <a:cs typeface="+mj-lt"/>
              </a:rPr>
              <a:t>the</a:t>
            </a: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cs-CZ" err="1">
                <a:solidFill>
                  <a:schemeClr val="tx1"/>
                </a:solidFill>
                <a:ea typeface="+mj-lt"/>
                <a:cs typeface="+mj-lt"/>
              </a:rPr>
              <a:t>injured</a:t>
            </a:r>
            <a:r>
              <a:rPr lang="cs-CZ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cs-CZ" err="1">
                <a:solidFill>
                  <a:schemeClr val="tx1"/>
                </a:solidFill>
                <a:ea typeface="+mj-lt"/>
                <a:cs typeface="+mj-lt"/>
              </a:rPr>
              <a:t>individual</a:t>
            </a:r>
            <a:endParaRPr lang="cs-CZ" u="sng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u="sng" err="1">
                <a:ea typeface="+mn-lt"/>
                <a:cs typeface="+mn-lt"/>
              </a:rPr>
              <a:t>Types</a:t>
            </a:r>
            <a:r>
              <a:rPr lang="cs-CZ" u="sng">
                <a:ea typeface="+mn-lt"/>
                <a:cs typeface="+mn-lt"/>
              </a:rPr>
              <a:t>:</a:t>
            </a:r>
            <a:endParaRPr lang="cs-CZ" u="sng">
              <a:cs typeface="Calibri" panose="020F0502020204030204"/>
            </a:endParaRPr>
          </a:p>
          <a:p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Active</a:t>
            </a:r>
            <a:r>
              <a:rPr lang="cs-CZ">
                <a:ea typeface="+mn-lt"/>
                <a:cs typeface="+mn-lt"/>
              </a:rPr>
              <a:t> –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doctor</a:t>
            </a:r>
            <a:r>
              <a:rPr lang="cs-CZ">
                <a:ea typeface="+mn-lt"/>
                <a:cs typeface="+mn-lt"/>
              </a:rPr>
              <a:t> made a direct </a:t>
            </a:r>
            <a:r>
              <a:rPr lang="cs-CZ" err="1">
                <a:ea typeface="+mn-lt"/>
                <a:cs typeface="+mn-lt"/>
              </a:rPr>
              <a:t>contribution</a:t>
            </a:r>
            <a:r>
              <a:rPr lang="cs-CZ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patient’s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death</a:t>
            </a:r>
            <a:r>
              <a:rPr lang="cs-CZ">
                <a:ea typeface="+mn-lt"/>
                <a:cs typeface="+mn-lt"/>
              </a:rPr>
              <a:t>, he </a:t>
            </a:r>
            <a:r>
              <a:rPr lang="cs-CZ" err="1">
                <a:ea typeface="+mn-lt"/>
                <a:cs typeface="+mn-lt"/>
              </a:rPr>
              <a:t>acts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actively</a:t>
            </a:r>
            <a:r>
              <a:rPr lang="cs-CZ">
                <a:ea typeface="+mn-lt"/>
                <a:cs typeface="+mn-lt"/>
              </a:rPr>
              <a:t> (</a:t>
            </a:r>
            <a:r>
              <a:rPr lang="cs-CZ" err="1">
                <a:ea typeface="+mn-lt"/>
                <a:cs typeface="+mn-lt"/>
              </a:rPr>
              <a:t>e.g</a:t>
            </a:r>
            <a:r>
              <a:rPr lang="cs-CZ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prepares</a:t>
            </a:r>
            <a:r>
              <a:rPr lang="cs-CZ">
                <a:ea typeface="+mn-lt"/>
                <a:cs typeface="+mn-lt"/>
              </a:rPr>
              <a:t> a </a:t>
            </a:r>
            <a:r>
              <a:rPr lang="cs-CZ" err="1">
                <a:ea typeface="+mn-lt"/>
                <a:cs typeface="+mn-lt"/>
              </a:rPr>
              <a:t>deadly</a:t>
            </a:r>
            <a:r>
              <a:rPr lang="cs-CZ">
                <a:ea typeface="+mn-lt"/>
                <a:cs typeface="+mn-lt"/>
              </a:rPr>
              <a:t> dose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medicine</a:t>
            </a:r>
            <a:r>
              <a:rPr lang="cs-CZ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administers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it</a:t>
            </a:r>
            <a:r>
              <a:rPr lang="cs-CZ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)</a:t>
            </a:r>
            <a:endParaRPr lang="cs-CZ"/>
          </a:p>
          <a:p>
            <a:endParaRPr lang="cs-CZ">
              <a:ea typeface="+mn-lt"/>
              <a:cs typeface="+mn-lt"/>
            </a:endParaRPr>
          </a:p>
          <a:p>
            <a:r>
              <a:rPr lang="cs-CZ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Passive</a:t>
            </a:r>
            <a:r>
              <a:rPr lang="cs-CZ">
                <a:ea typeface="+mn-lt"/>
                <a:cs typeface="+mn-lt"/>
              </a:rPr>
              <a:t> –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doctor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doesn’t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kill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directly</a:t>
            </a:r>
            <a:r>
              <a:rPr lang="cs-CZ">
                <a:ea typeface="+mn-lt"/>
                <a:cs typeface="+mn-lt"/>
              </a:rPr>
              <a:t>, he </a:t>
            </a:r>
            <a:r>
              <a:rPr lang="cs-CZ" err="1">
                <a:ea typeface="+mn-lt"/>
                <a:cs typeface="+mn-lt"/>
              </a:rPr>
              <a:t>expects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death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while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abandoning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radical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interventions</a:t>
            </a:r>
            <a:r>
              <a:rPr lang="cs-CZ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focusing</a:t>
            </a:r>
            <a:r>
              <a:rPr lang="cs-CZ">
                <a:ea typeface="+mn-lt"/>
                <a:cs typeface="+mn-lt"/>
              </a:rPr>
              <a:t> on </a:t>
            </a:r>
            <a:r>
              <a:rPr lang="cs-CZ" err="1">
                <a:ea typeface="+mn-lt"/>
                <a:cs typeface="+mn-lt"/>
              </a:rPr>
              <a:t>relieving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pain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easing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other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problems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etc</a:t>
            </a:r>
            <a:r>
              <a:rPr lang="cs-CZ">
                <a:ea typeface="+mn-lt"/>
                <a:cs typeface="+mn-lt"/>
              </a:rPr>
              <a:t>. (</a:t>
            </a:r>
            <a:r>
              <a:rPr lang="cs-CZ" err="1">
                <a:ea typeface="+mn-lt"/>
                <a:cs typeface="+mn-lt"/>
              </a:rPr>
              <a:t>also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disconnecting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from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life-saving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hospital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devices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counts</a:t>
            </a:r>
            <a:r>
              <a:rPr lang="cs-CZ">
                <a:ea typeface="+mn-lt"/>
                <a:cs typeface="+mn-lt"/>
              </a:rPr>
              <a:t>)</a:t>
            </a:r>
            <a:endParaRPr lang="cs-CZ"/>
          </a:p>
          <a:p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- </a:t>
            </a:r>
            <a:r>
              <a:rPr lang="cs-CZ" err="1">
                <a:ea typeface="+mn-lt"/>
                <a:cs typeface="+mn-lt"/>
              </a:rPr>
              <a:t>both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types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can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further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divied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into</a:t>
            </a:r>
            <a:r>
              <a:rPr lang="cs-CZ">
                <a:ea typeface="+mn-lt"/>
                <a:cs typeface="+mn-lt"/>
              </a:rPr>
              <a:t>: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    o </a:t>
            </a:r>
            <a:r>
              <a:rPr lang="cs-CZ" b="1">
                <a:ea typeface="+mn-lt"/>
                <a:cs typeface="+mn-lt"/>
              </a:rPr>
              <a:t>Direct</a:t>
            </a:r>
            <a:r>
              <a:rPr lang="cs-CZ">
                <a:ea typeface="+mn-lt"/>
                <a:cs typeface="+mn-lt"/>
              </a:rPr>
              <a:t> –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patient’s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death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our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main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goal</a:t>
            </a:r>
            <a:endParaRPr lang="cs-CZ" err="1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    o </a:t>
            </a:r>
            <a:r>
              <a:rPr lang="cs-CZ" b="1" err="1">
                <a:ea typeface="+mn-lt"/>
                <a:cs typeface="+mn-lt"/>
              </a:rPr>
              <a:t>Indirect</a:t>
            </a:r>
            <a:r>
              <a:rPr lang="cs-CZ">
                <a:ea typeface="+mn-lt"/>
                <a:cs typeface="+mn-lt"/>
              </a:rPr>
              <a:t> –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patient’s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death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is</a:t>
            </a:r>
            <a:r>
              <a:rPr lang="cs-CZ">
                <a:ea typeface="+mn-lt"/>
                <a:cs typeface="+mn-lt"/>
              </a:rPr>
              <a:t> a </a:t>
            </a:r>
            <a:r>
              <a:rPr lang="cs-CZ" err="1">
                <a:ea typeface="+mn-lt"/>
                <a:cs typeface="+mn-lt"/>
              </a:rPr>
              <a:t>side</a:t>
            </a:r>
            <a:r>
              <a:rPr lang="cs-CZ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unintended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consequence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our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actions</a:t>
            </a:r>
            <a:r>
              <a:rPr lang="cs-CZ">
                <a:ea typeface="+mn-lt"/>
                <a:cs typeface="+mn-lt"/>
              </a:rPr>
              <a:t> (</a:t>
            </a:r>
            <a:r>
              <a:rPr lang="cs-CZ" err="1">
                <a:ea typeface="+mn-lt"/>
                <a:cs typeface="+mn-lt"/>
              </a:rPr>
              <a:t>e.g</a:t>
            </a:r>
            <a:r>
              <a:rPr lang="cs-CZ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while</a:t>
            </a:r>
            <a:r>
              <a:rPr lang="cs-CZ">
                <a:ea typeface="+mn-lt"/>
                <a:cs typeface="+mn-lt"/>
              </a:rPr>
              <a:t> 	 </a:t>
            </a:r>
            <a:r>
              <a:rPr lang="cs-CZ" err="1">
                <a:ea typeface="+mn-lt"/>
                <a:cs typeface="+mn-lt"/>
              </a:rPr>
              <a:t>relieving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patient’s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pain</a:t>
            </a:r>
            <a:r>
              <a:rPr lang="cs-CZ">
                <a:ea typeface="+mn-lt"/>
                <a:cs typeface="+mn-lt"/>
              </a:rPr>
              <a:t> and </a:t>
            </a:r>
            <a:r>
              <a:rPr lang="cs-CZ" err="1">
                <a:ea typeface="+mn-lt"/>
                <a:cs typeface="+mn-lt"/>
              </a:rPr>
              <a:t>other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forms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suffering</a:t>
            </a:r>
            <a:r>
              <a:rPr lang="cs-CZ">
                <a:ea typeface="+mn-lt"/>
                <a:cs typeface="+mn-lt"/>
              </a:rPr>
              <a:t>)</a:t>
            </a:r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9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1687</Words>
  <Application>Microsoft Office PowerPoint</Application>
  <PresentationFormat>Širokoúhlá obrazovka</PresentationFormat>
  <Paragraphs>230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Trebuchet MS</vt:lpstr>
      <vt:lpstr>Wingdings</vt:lpstr>
      <vt:lpstr>Wingdings 3</vt:lpstr>
      <vt:lpstr>Fazeta</vt:lpstr>
      <vt:lpstr>Prezentace aplikace PowerPoint</vt:lpstr>
      <vt:lpstr>Erasmus Belgium 2023</vt:lpstr>
      <vt:lpstr>The use of physical restraints in Czech healthcare​ ​</vt:lpstr>
      <vt:lpstr>Types of restraints</vt:lpstr>
      <vt:lpstr>Rules</vt:lpstr>
      <vt:lpstr>Medical records</vt:lpstr>
      <vt:lpstr>Obligations of medical personnel during the patient care while using restraints: </vt:lpstr>
      <vt:lpstr>Our findings</vt:lpstr>
      <vt:lpstr>EUTHANASIA</vt:lpstr>
      <vt:lpstr>Another form of division:</vt:lpstr>
      <vt:lpstr>Because Czech Republic disapproves of euthanasia, even in the form of assisted suicide, we have these alternatives for improving the quality of life of the dying patient:</vt:lpstr>
      <vt:lpstr>Prezentace aplikace PowerPoint</vt:lpstr>
      <vt:lpstr>We don’t have a united opinion on legalising euthanasia in our group. Why it would be good/why not to legalize it could be discussed at length</vt:lpstr>
      <vt:lpstr>Nurse's work on a dead body</vt:lpstr>
      <vt:lpstr>Examination of the deceased</vt:lpstr>
      <vt:lpstr>Palliative care</vt:lpstr>
      <vt:lpstr>Where can palliative care be provided?</vt:lpstr>
      <vt:lpstr>Prezentace aplikace PowerPoint</vt:lpstr>
      <vt:lpstr>The pacient has the right...Regulation No. 372/2011 Coll</vt:lpstr>
      <vt:lpstr>GDPR  - Regulation No. 101/2000 Coll</vt:lpstr>
      <vt:lpstr>GDPR</vt:lpstr>
      <vt:lpstr>The pacinet has the obligation</vt:lpstr>
      <vt:lpstr>INFORMED CONSENT FOR HOSPITALIZATION </vt:lpstr>
      <vt:lpstr>Necessary elements of consent </vt:lpstr>
      <vt:lpstr>Form of consent </vt:lpstr>
      <vt:lpstr>Sources: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Hewlett-Packard Company</dc:creator>
  <cp:lastModifiedBy>Miluše Matějcová</cp:lastModifiedBy>
  <cp:revision>12</cp:revision>
  <dcterms:created xsi:type="dcterms:W3CDTF">2023-04-27T15:54:09Z</dcterms:created>
  <dcterms:modified xsi:type="dcterms:W3CDTF">2023-06-22T08:06:24Z</dcterms:modified>
</cp:coreProperties>
</file>