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61" r:id="rId3"/>
    <p:sldId id="257" r:id="rId4"/>
    <p:sldId id="258" r:id="rId5"/>
    <p:sldId id="259" r:id="rId6"/>
    <p:sldId id="260" r:id="rId7"/>
    <p:sldId id="262" r:id="rId8"/>
    <p:sldId id="268"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3" d="100"/>
          <a:sy n="103" d="100"/>
        </p:scale>
        <p:origin x="12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228104" y="734545"/>
            <a:ext cx="9599999" cy="5400000"/>
          </a:xfrm>
          <a:prstGeom prst="rect">
            <a:avLst/>
          </a:prstGeom>
        </p:spPr>
      </p:pic>
    </p:spTree>
    <p:extLst>
      <p:ext uri="{BB962C8B-B14F-4D97-AF65-F5344CB8AC3E}">
        <p14:creationId xmlns:p14="http://schemas.microsoft.com/office/powerpoint/2010/main" val="318570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solidFill>
                  <a:srgbClr val="FF0000"/>
                </a:solidFill>
                <a:latin typeface="Arial Rounded MT Bold" panose="020F0704030504030204" pitchFamily="34" charset="0"/>
              </a:rPr>
              <a:t>IS LAUNDRY CARE OFFERED IN THE HOME?</a:t>
            </a:r>
            <a:endParaRPr lang="it-IT" dirty="0">
              <a:solidFill>
                <a:srgbClr val="FF0000"/>
              </a:solidFill>
              <a:latin typeface="Arial Rounded MT Bold" panose="020F0704030504030204" pitchFamily="34" charset="0"/>
            </a:endParaRPr>
          </a:p>
        </p:txBody>
      </p:sp>
      <p:sp>
        <p:nvSpPr>
          <p:cNvPr id="4" name="Rectangle 1"/>
          <p:cNvSpPr>
            <a:spLocks noGrp="1" noChangeArrowheads="1"/>
          </p:cNvSpPr>
          <p:nvPr>
            <p:ph idx="1"/>
          </p:nvPr>
        </p:nvSpPr>
        <p:spPr bwMode="auto">
          <a:xfrm>
            <a:off x="765465" y="2596741"/>
            <a:ext cx="88347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902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laundry</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service can be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done</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by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patient</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relatives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or inside</a:t>
            </a:r>
            <a:r>
              <a:rPr kumimoji="0" lang="it-IT" altLang="it-IT" sz="2100" b="0" i="0" u="none" strike="noStrike" cap="none" normalizeH="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the </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home care</a:t>
            </a:r>
          </a:p>
          <a:p>
            <a:pPr marL="0" marR="0" lvl="0" indent="0" algn="l" defTabSz="914400" rtl="0" eaLnBrk="0" fontAlgn="base" latinLnBrk="0" hangingPunct="0">
              <a:lnSpc>
                <a:spcPct val="100000"/>
              </a:lnSpc>
              <a:spcBef>
                <a:spcPct val="0"/>
              </a:spcBef>
              <a:spcAft>
                <a:spcPct val="0"/>
              </a:spcAft>
              <a:buClrTx/>
              <a:buSzTx/>
              <a:buNone/>
              <a:tabLst/>
            </a:pPr>
            <a:r>
              <a:rPr lang="it-IT" altLang="it-IT" sz="2100" dirty="0">
                <a:solidFill>
                  <a:srgbClr val="000000"/>
                </a:solidFill>
                <a:latin typeface="Avenir Next Condensed" panose="020B0506020202020204" pitchFamily="34" charset="0"/>
                <a:ea typeface="Times New Roman" panose="02020603050405020304" pitchFamily="18" charset="0"/>
                <a:cs typeface="Courier New" panose="02070309020205020404" pitchFamily="49" charset="0"/>
              </a:rPr>
              <a:t>In </a:t>
            </a:r>
            <a:r>
              <a:rPr lang="it-IT" altLang="it-IT" sz="2100" dirty="0" err="1">
                <a:solidFill>
                  <a:srgbClr val="000000"/>
                </a:solidFill>
                <a:latin typeface="Avenir Next Condensed" panose="020B0506020202020204" pitchFamily="34" charset="0"/>
                <a:ea typeface="Times New Roman" panose="02020603050405020304" pitchFamily="18" charset="0"/>
                <a:cs typeface="Courier New" panose="02070309020205020404" pitchFamily="49" charset="0"/>
              </a:rPr>
              <a:t>this</a:t>
            </a:r>
            <a:r>
              <a:rPr lang="it-IT" altLang="it-IT" sz="2100" dirty="0">
                <a:solidFill>
                  <a:srgbClr val="000000"/>
                </a:solidFill>
                <a:latin typeface="Avenir Next Condensed" panose="020B0506020202020204" pitchFamily="34" charset="0"/>
                <a:ea typeface="Times New Roman" panose="02020603050405020304" pitchFamily="18" charset="0"/>
                <a:cs typeface="Courier New" panose="02070309020205020404" pitchFamily="49" charset="0"/>
              </a:rPr>
              <a:t> last situation</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the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customer</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decides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when</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together</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with the operator and the</a:t>
            </a:r>
          </a:p>
          <a:p>
            <a:pPr marL="0" marR="0" lvl="0" indent="0" algn="l" defTabSz="914400" rtl="0" eaLnBrk="0" fontAlgn="base" latinLnBrk="0" hangingPunct="0">
              <a:lnSpc>
                <a:spcPct val="100000"/>
              </a:lnSpc>
              <a:spcBef>
                <a:spcPct val="0"/>
              </a:spcBef>
              <a:spcAft>
                <a:spcPct val="0"/>
              </a:spcAft>
              <a:buClrTx/>
              <a:buSzTx/>
              <a:buNone/>
              <a:tabLst/>
            </a:pPr>
            <a:r>
              <a:rPr lang="it-IT" altLang="it-IT" sz="2100" dirty="0">
                <a:solidFill>
                  <a:srgbClr val="000000"/>
                </a:solidFill>
                <a:latin typeface="Avenir Next Condensed" panose="020B0506020202020204" pitchFamily="34" charset="0"/>
                <a:ea typeface="Times New Roman" panose="02020603050405020304" pitchFamily="18" charset="0"/>
                <a:cs typeface="Courier New" panose="02070309020205020404" pitchFamily="49" charset="0"/>
              </a:rPr>
              <a:t> work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carried</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out by the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laundry</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operator</a:t>
            </a:r>
            <a:r>
              <a:rPr kumimoji="0" lang="it-IT" altLang="it-IT" sz="900" b="0" i="0" u="none" strike="noStrike" cap="none" normalizeH="0" baseline="0" dirty="0">
                <a:ln>
                  <a:noFill/>
                </a:ln>
                <a:solidFill>
                  <a:schemeClr val="tx1"/>
                </a:solidFill>
                <a:effectLst/>
                <a:latin typeface="Avenir Next Condensed" panose="020B0506020202020204" pitchFamily="34" charset="0"/>
              </a:rPr>
              <a:t> </a:t>
            </a:r>
            <a:r>
              <a:rPr kumimoji="0" lang="it-IT" altLang="it-IT" sz="9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AutoShape 3" descr="Quando si tratta di igiene nelle RSA, nessuno spazio ai compromessi! -  Lavanderie Sanitarie G.L.S. Sr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030" y="3750676"/>
            <a:ext cx="2722851" cy="2322811"/>
          </a:xfrm>
          <a:prstGeom prst="rect">
            <a:avLst/>
          </a:prstGeom>
          <a:ln>
            <a:noFill/>
          </a:ln>
          <a:effectLst>
            <a:softEdge rad="112500"/>
          </a:effectLst>
        </p:spPr>
      </p:pic>
    </p:spTree>
    <p:extLst>
      <p:ext uri="{BB962C8B-B14F-4D97-AF65-F5344CB8AC3E}">
        <p14:creationId xmlns:p14="http://schemas.microsoft.com/office/powerpoint/2010/main" val="242579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solidFill>
                  <a:srgbClr val="FF0000"/>
                </a:solidFill>
                <a:latin typeface="Arial Rounded MT Bold" panose="020F0704030504030204" pitchFamily="34" charset="0"/>
              </a:rPr>
              <a:t>HOW IS THE END OF LIFE SUPPORTED AT HOME</a:t>
            </a:r>
            <a:endParaRPr lang="it-IT" dirty="0">
              <a:solidFill>
                <a:srgbClr val="FF0000"/>
              </a:solidFill>
              <a:latin typeface="Arial Rounded MT Bold" panose="020F0704030504030204" pitchFamily="34" charset="0"/>
            </a:endParaRPr>
          </a:p>
        </p:txBody>
      </p:sp>
      <p:sp>
        <p:nvSpPr>
          <p:cNvPr id="4" name="Rectangle 1"/>
          <p:cNvSpPr>
            <a:spLocks noGrp="1" noChangeArrowheads="1"/>
          </p:cNvSpPr>
          <p:nvPr>
            <p:ph idx="1"/>
          </p:nvPr>
        </p:nvSpPr>
        <p:spPr bwMode="auto">
          <a:xfrm>
            <a:off x="1438507" y="2671382"/>
            <a:ext cx="8196942"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4902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The end of life for a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sick</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person</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is</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characterized</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by the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presence</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of an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incurable</a:t>
            </a:r>
            <a:endPar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pathology</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In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this</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time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there</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are definite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signs</a:t>
            </a:r>
            <a:r>
              <a:rPr lang="it-IT" altLang="it-IT" sz="1800" dirty="0">
                <a:solidFill>
                  <a:srgbClr val="000000"/>
                </a:solidFill>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and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symptoms</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which</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if</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recognized</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early</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can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allow</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to set up the appropriate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therapies</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to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achieve</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good</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quality</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of life and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death</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for the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patient</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The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early</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detection</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of these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symptoms</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also</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allows</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the family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members</a:t>
            </a:r>
            <a:endPar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of the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person</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being</a:t>
            </a:r>
            <a:r>
              <a:rPr lang="it-IT" altLang="it-IT" sz="1800" dirty="0">
                <a:solidFill>
                  <a:srgbClr val="000000"/>
                </a:solidFill>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treated</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to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cope</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with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this</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period</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with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greater</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18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serenity</a:t>
            </a:r>
            <a:r>
              <a:rPr kumimoji="0" lang="it-IT" altLang="it-IT" sz="18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t>
            </a:r>
            <a:r>
              <a:rPr kumimoji="0" lang="it-IT" altLang="it-IT" sz="1800" b="0" i="0" u="none" strike="noStrike" cap="none" normalizeH="0" baseline="0" dirty="0">
                <a:ln>
                  <a:noFill/>
                </a:ln>
                <a:solidFill>
                  <a:schemeClr val="tx1"/>
                </a:solidFill>
                <a:effectLst/>
                <a:latin typeface="Avenir Next Condensed" panose="020B0506020202020204" pitchFamily="34" charset="0"/>
              </a:rPr>
              <a:t> </a:t>
            </a:r>
          </a:p>
        </p:txBody>
      </p:sp>
      <p:pic>
        <p:nvPicPr>
          <p:cNvPr id="8195" name="Picture 3" descr="Rsa, l'anno zero dopo il Covid: ecco come spendere i fondi Ue - Il Sole 24  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284" y="4487926"/>
            <a:ext cx="3346161" cy="1753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317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childTnLst>
                          </p:cTn>
                        </p:par>
                        <p:par>
                          <p:cTn id="24" fill="hold">
                            <p:stCondLst>
                              <p:cond delay="8500"/>
                            </p:stCondLst>
                            <p:childTnLst>
                              <p:par>
                                <p:cTn id="25" presetID="6" presetClass="entr" presetSubtype="16"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par>
                          <p:cTn id="28" fill="hold">
                            <p:stCondLst>
                              <p:cond delay="10500"/>
                            </p:stCondLst>
                            <p:childTnLst>
                              <p:par>
                                <p:cTn id="29" presetID="31" presetClass="entr" presetSubtype="0" fill="hold" nodeType="afterEffect">
                                  <p:stCondLst>
                                    <p:cond delay="0"/>
                                  </p:stCondLst>
                                  <p:childTnLst>
                                    <p:set>
                                      <p:cBhvr>
                                        <p:cTn id="30" dur="1" fill="hold">
                                          <p:stCondLst>
                                            <p:cond delay="0"/>
                                          </p:stCondLst>
                                        </p:cTn>
                                        <p:tgtEl>
                                          <p:spTgt spid="8195"/>
                                        </p:tgtEl>
                                        <p:attrNameLst>
                                          <p:attrName>style.visibility</p:attrName>
                                        </p:attrNameLst>
                                      </p:cBhvr>
                                      <p:to>
                                        <p:strVal val="visible"/>
                                      </p:to>
                                    </p:set>
                                    <p:anim calcmode="lin" valueType="num">
                                      <p:cBhvr>
                                        <p:cTn id="31" dur="1000" fill="hold"/>
                                        <p:tgtEl>
                                          <p:spTgt spid="8195"/>
                                        </p:tgtEl>
                                        <p:attrNameLst>
                                          <p:attrName>ppt_w</p:attrName>
                                        </p:attrNameLst>
                                      </p:cBhvr>
                                      <p:tavLst>
                                        <p:tav tm="0">
                                          <p:val>
                                            <p:fltVal val="0"/>
                                          </p:val>
                                        </p:tav>
                                        <p:tav tm="100000">
                                          <p:val>
                                            <p:strVal val="#ppt_w"/>
                                          </p:val>
                                        </p:tav>
                                      </p:tavLst>
                                    </p:anim>
                                    <p:anim calcmode="lin" valueType="num">
                                      <p:cBhvr>
                                        <p:cTn id="32" dur="1000" fill="hold"/>
                                        <p:tgtEl>
                                          <p:spTgt spid="8195"/>
                                        </p:tgtEl>
                                        <p:attrNameLst>
                                          <p:attrName>ppt_h</p:attrName>
                                        </p:attrNameLst>
                                      </p:cBhvr>
                                      <p:tavLst>
                                        <p:tav tm="0">
                                          <p:val>
                                            <p:fltVal val="0"/>
                                          </p:val>
                                        </p:tav>
                                        <p:tav tm="100000">
                                          <p:val>
                                            <p:strVal val="#ppt_h"/>
                                          </p:val>
                                        </p:tav>
                                      </p:tavLst>
                                    </p:anim>
                                    <p:anim calcmode="lin" valueType="num">
                                      <p:cBhvr>
                                        <p:cTn id="33" dur="1000" fill="hold"/>
                                        <p:tgtEl>
                                          <p:spTgt spid="8195"/>
                                        </p:tgtEl>
                                        <p:attrNameLst>
                                          <p:attrName>style.rotation</p:attrName>
                                        </p:attrNameLst>
                                      </p:cBhvr>
                                      <p:tavLst>
                                        <p:tav tm="0">
                                          <p:val>
                                            <p:fltVal val="90"/>
                                          </p:val>
                                        </p:tav>
                                        <p:tav tm="100000">
                                          <p:val>
                                            <p:fltVal val="0"/>
                                          </p:val>
                                        </p:tav>
                                      </p:tavLst>
                                    </p:anim>
                                    <p:animEffect transition="in" filter="fade">
                                      <p:cBhvr>
                                        <p:cTn id="34"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latin typeface="Arial Rounded MT Bold" panose="020F0704030504030204" pitchFamily="34" charset="0"/>
              </a:rPr>
              <a:t>LINKS WITH THE FAMILY</a:t>
            </a:r>
          </a:p>
        </p:txBody>
      </p:sp>
      <p:sp>
        <p:nvSpPr>
          <p:cNvPr id="4" name="Rectangle 1"/>
          <p:cNvSpPr>
            <a:spLocks noGrp="1" noChangeArrowheads="1"/>
          </p:cNvSpPr>
          <p:nvPr>
            <p:ph idx="1"/>
          </p:nvPr>
        </p:nvSpPr>
        <p:spPr bwMode="auto">
          <a:xfrm>
            <a:off x="1862254" y="2661080"/>
            <a:ext cx="8501686" cy="1445278"/>
          </a:xfrm>
          <a:prstGeom prst="rect">
            <a:avLst/>
          </a:prstGeom>
          <a:noFill/>
          <a:ln>
            <a:noFill/>
          </a:ln>
          <a:effec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err="1">
                <a:ln>
                  <a:noFill/>
                </a:ln>
                <a:solidFill>
                  <a:schemeClr val="tx1"/>
                </a:solidFill>
                <a:effectLst/>
                <a:latin typeface="Avenir Next Condensed" panose="020B0506020202020204" pitchFamily="34" charset="0"/>
              </a:rPr>
              <a:t>There</a:t>
            </a:r>
            <a:r>
              <a:rPr kumimoji="0" lang="it-IT" altLang="it-IT" b="0" i="0" u="none" strike="noStrike" cap="none" normalizeH="0" baseline="0" dirty="0">
                <a:ln>
                  <a:noFill/>
                </a:ln>
                <a:solidFill>
                  <a:schemeClr val="tx1"/>
                </a:solidFill>
                <a:effectLst/>
                <a:latin typeface="Avenir Next Condensed" panose="020B0506020202020204" pitchFamily="34" charset="0"/>
              </a:rPr>
              <a:t> are </a:t>
            </a:r>
            <a:r>
              <a:rPr kumimoji="0" lang="it-IT" altLang="it-IT" b="0" i="0" u="none" strike="noStrike" cap="none" normalizeH="0" baseline="0" dirty="0" err="1">
                <a:ln>
                  <a:noFill/>
                </a:ln>
                <a:solidFill>
                  <a:schemeClr val="tx1"/>
                </a:solidFill>
                <a:effectLst/>
                <a:latin typeface="Avenir Next Condensed" panose="020B0506020202020204" pitchFamily="34" charset="0"/>
              </a:rPr>
              <a:t>structures</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that</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try</a:t>
            </a:r>
            <a:r>
              <a:rPr kumimoji="0" lang="it-IT" altLang="it-IT" b="0" i="0" u="none" strike="noStrike" cap="none" normalizeH="0" baseline="0" dirty="0">
                <a:ln>
                  <a:noFill/>
                </a:ln>
                <a:solidFill>
                  <a:schemeClr val="tx1"/>
                </a:solidFill>
                <a:effectLst/>
                <a:latin typeface="Avenir Next Condensed" panose="020B0506020202020204" pitchFamily="34" charset="0"/>
              </a:rPr>
              <a:t> to </a:t>
            </a:r>
            <a:r>
              <a:rPr kumimoji="0" lang="it-IT" altLang="it-IT" b="0" i="0" u="none" strike="noStrike" cap="none" normalizeH="0" baseline="0" dirty="0" err="1">
                <a:ln>
                  <a:noFill/>
                </a:ln>
                <a:solidFill>
                  <a:schemeClr val="tx1"/>
                </a:solidFill>
                <a:effectLst/>
                <a:latin typeface="Avenir Next Condensed" panose="020B0506020202020204" pitchFamily="34" charset="0"/>
              </a:rPr>
              <a:t>give</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relief</a:t>
            </a:r>
            <a:r>
              <a:rPr kumimoji="0" lang="it-IT" altLang="it-IT" b="0" i="0" u="none" strike="noStrike" cap="none" normalizeH="0" baseline="0" dirty="0">
                <a:ln>
                  <a:noFill/>
                </a:ln>
                <a:solidFill>
                  <a:schemeClr val="tx1"/>
                </a:solidFill>
                <a:effectLst/>
                <a:latin typeface="Avenir Next Condensed" panose="020B0506020202020204" pitchFamily="34" charset="0"/>
              </a:rPr>
              <a:t> to family </a:t>
            </a:r>
            <a:r>
              <a:rPr kumimoji="0" lang="it-IT" altLang="it-IT" b="0" i="0" u="none" strike="noStrike" cap="none" normalizeH="0" baseline="0" dirty="0" err="1">
                <a:ln>
                  <a:noFill/>
                </a:ln>
                <a:solidFill>
                  <a:schemeClr val="tx1"/>
                </a:solidFill>
                <a:effectLst/>
                <a:latin typeface="Avenir Next Condensed" panose="020B0506020202020204" pitchFamily="34" charset="0"/>
              </a:rPr>
              <a:t>caregivers</a:t>
            </a:r>
            <a:r>
              <a:rPr kumimoji="0" lang="it-IT" altLang="it-IT" b="0" i="0" u="none" strike="noStrike" cap="none" normalizeH="0" baseline="0" dirty="0">
                <a:ln>
                  <a:noFill/>
                </a:ln>
                <a:solidFill>
                  <a:schemeClr val="tx1"/>
                </a:solidFill>
                <a:effectLst/>
                <a:latin typeface="Avenir Next Condensed" panose="020B0506020202020204" pitchFamily="34" charset="0"/>
              </a:rPr>
              <a:t>, for </a:t>
            </a:r>
            <a:r>
              <a:rPr kumimoji="0" lang="it-IT" altLang="it-IT" b="0" i="0" u="none" strike="noStrike" cap="none" normalizeH="0" baseline="0" dirty="0" err="1">
                <a:ln>
                  <a:noFill/>
                </a:ln>
                <a:solidFill>
                  <a:schemeClr val="tx1"/>
                </a:solidFill>
                <a:effectLst/>
                <a:latin typeface="Avenir Next Condensed" panose="020B0506020202020204" pitchFamily="34" charset="0"/>
              </a:rPr>
              <a:t>example</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there</a:t>
            </a:r>
            <a:endParaRPr kumimoji="0" lang="it-IT" altLang="it-IT" b="0" i="0" u="none" strike="noStrike" cap="none" normalizeH="0" baseline="0" dirty="0">
              <a:ln>
                <a:noFill/>
              </a:ln>
              <a:solidFill>
                <a:schemeClr val="tx1"/>
              </a:solidFill>
              <a:effectLst/>
              <a:latin typeface="Avenir Next Condensed" panose="020B0506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is</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relief</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hospitalization</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Relief</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hospitalizations</a:t>
            </a:r>
            <a:r>
              <a:rPr kumimoji="0" lang="it-IT" altLang="it-IT" b="0" i="0" u="none" strike="noStrike" cap="none" normalizeH="0" baseline="0" dirty="0">
                <a:ln>
                  <a:noFill/>
                </a:ln>
                <a:solidFill>
                  <a:schemeClr val="tx1"/>
                </a:solidFill>
                <a:effectLst/>
                <a:latin typeface="Avenir Next Condensed" panose="020B0506020202020204" pitchFamily="34" charset="0"/>
              </a:rPr>
              <a:t> are </a:t>
            </a:r>
            <a:r>
              <a:rPr kumimoji="0" lang="it-IT" altLang="it-IT" b="0" i="0" u="none" strike="noStrike" cap="none" normalizeH="0" baseline="0" dirty="0" err="1">
                <a:ln>
                  <a:noFill/>
                </a:ln>
                <a:solidFill>
                  <a:schemeClr val="tx1"/>
                </a:solidFill>
                <a:effectLst/>
                <a:latin typeface="Avenir Next Condensed" panose="020B0506020202020204" pitchFamily="34" charset="0"/>
              </a:rPr>
              <a:t>activated</a:t>
            </a:r>
            <a:r>
              <a:rPr kumimoji="0" lang="it-IT" altLang="it-IT" b="0" i="0" u="none" strike="noStrike" cap="none" normalizeH="0" baseline="0" dirty="0">
                <a:ln>
                  <a:noFill/>
                </a:ln>
                <a:solidFill>
                  <a:schemeClr val="tx1"/>
                </a:solidFill>
                <a:effectLst/>
                <a:latin typeface="Avenir Next Condensed" panose="020B0506020202020204" pitchFamily="34" charset="0"/>
              </a:rPr>
              <a:t> to </a:t>
            </a:r>
            <a:r>
              <a:rPr kumimoji="0" lang="it-IT" altLang="it-IT" b="0" i="0" u="none" strike="noStrike" cap="none" normalizeH="0" baseline="0" dirty="0" err="1">
                <a:ln>
                  <a:noFill/>
                </a:ln>
                <a:solidFill>
                  <a:schemeClr val="tx1"/>
                </a:solidFill>
                <a:effectLst/>
                <a:latin typeface="Avenir Next Condensed" panose="020B0506020202020204" pitchFamily="34" charset="0"/>
              </a:rPr>
              <a:t>offer</a:t>
            </a:r>
            <a:r>
              <a:rPr kumimoji="0" lang="it-IT" altLang="it-IT" b="0" i="0" u="none" strike="noStrike" cap="none" normalizeH="0" baseline="0" dirty="0">
                <a:ln>
                  <a:noFill/>
                </a:ln>
                <a:solidFill>
                  <a:schemeClr val="tx1"/>
                </a:solidFill>
                <a:effectLst/>
                <a:latin typeface="Avenir Next Condensed" panose="020B0506020202020204" pitchFamily="34" charset="0"/>
              </a:rPr>
              <a:t> family</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members</a:t>
            </a:r>
            <a:r>
              <a:rPr kumimoji="0" lang="it-IT" altLang="it-IT" b="0" i="0" u="none" strike="noStrike" cap="none" normalizeH="0" baseline="0" dirty="0">
                <a:ln>
                  <a:noFill/>
                </a:ln>
                <a:solidFill>
                  <a:schemeClr val="tx1"/>
                </a:solidFill>
                <a:effectLst/>
                <a:latin typeface="Avenir Next Condensed" panose="020B0506020202020204" pitchFamily="34" charset="0"/>
              </a:rPr>
              <a:t> a chance for </a:t>
            </a:r>
            <a:r>
              <a:rPr kumimoji="0" lang="it-IT" altLang="it-IT" b="0" i="0" u="none" strike="noStrike" cap="none" normalizeH="0" baseline="0" dirty="0" err="1">
                <a:ln>
                  <a:noFill/>
                </a:ln>
                <a:solidFill>
                  <a:schemeClr val="tx1"/>
                </a:solidFill>
                <a:effectLst/>
                <a:latin typeface="Avenir Next Condensed" panose="020B0506020202020204" pitchFamily="34" charset="0"/>
              </a:rPr>
              <a:t>relief</a:t>
            </a:r>
            <a:r>
              <a:rPr kumimoji="0" lang="it-IT" altLang="it-IT" b="0" i="0" u="none" strike="noStrike" cap="none" normalizeH="0" baseline="0" dirty="0">
                <a:ln>
                  <a:noFill/>
                </a:ln>
                <a:solidFill>
                  <a:schemeClr val="tx1"/>
                </a:solidFill>
                <a:effectLst/>
                <a:latin typeface="Avenir Next Condensed" panose="020B0506020202020204" pitchFamily="34" charset="0"/>
              </a:rPr>
              <a:t> and </a:t>
            </a:r>
            <a:r>
              <a:rPr kumimoji="0" lang="it-IT" altLang="it-IT" b="0" i="0" u="none" strike="noStrike" cap="none" normalizeH="0" baseline="0" dirty="0" err="1">
                <a:ln>
                  <a:noFill/>
                </a:ln>
                <a:solidFill>
                  <a:schemeClr val="tx1"/>
                </a:solidFill>
                <a:effectLst/>
                <a:latin typeface="Avenir Next Condensed" panose="020B0506020202020204" pitchFamily="34" charset="0"/>
              </a:rPr>
              <a:t>rest</a:t>
            </a:r>
            <a:r>
              <a:rPr kumimoji="0" lang="it-IT" altLang="it-IT" b="0" i="0" u="none" strike="noStrike" cap="none" normalizeH="0" baseline="0" dirty="0">
                <a:ln>
                  <a:noFill/>
                </a:ln>
                <a:solidFill>
                  <a:schemeClr val="tx1"/>
                </a:solidFill>
                <a:effectLst/>
                <a:latin typeface="Avenir Next Condensed" panose="020B0506020202020204" pitchFamily="34" charset="0"/>
              </a:rPr>
              <a:t> from the </a:t>
            </a:r>
            <a:r>
              <a:rPr kumimoji="0" lang="it-IT" altLang="it-IT" b="0" i="0" u="none" strike="noStrike" cap="none" normalizeH="0" baseline="0" dirty="0" err="1">
                <a:ln>
                  <a:noFill/>
                </a:ln>
                <a:solidFill>
                  <a:schemeClr val="tx1"/>
                </a:solidFill>
                <a:effectLst/>
                <a:latin typeface="Avenir Next Condensed" panose="020B0506020202020204" pitchFamily="34" charset="0"/>
              </a:rPr>
              <a:t>demanding</a:t>
            </a:r>
            <a:r>
              <a:rPr kumimoji="0" lang="it-IT" altLang="it-IT" b="0" i="0" u="none" strike="noStrike" cap="none" normalizeH="0" baseline="0" dirty="0">
                <a:ln>
                  <a:noFill/>
                </a:ln>
                <a:solidFill>
                  <a:schemeClr val="tx1"/>
                </a:solidFill>
                <a:effectLst/>
                <a:latin typeface="Avenir Next Condensed" panose="020B0506020202020204" pitchFamily="34" charset="0"/>
              </a:rPr>
              <a:t> care work </a:t>
            </a:r>
            <a:r>
              <a:rPr kumimoji="0" lang="it-IT" altLang="it-IT" b="0" i="0" u="none" strike="noStrike" cap="none" normalizeH="0" baseline="0" dirty="0" err="1">
                <a:ln>
                  <a:noFill/>
                </a:ln>
                <a:solidFill>
                  <a:schemeClr val="tx1"/>
                </a:solidFill>
                <a:effectLst/>
                <a:latin typeface="Avenir Next Condensed" panose="020B0506020202020204" pitchFamily="34" charset="0"/>
              </a:rPr>
              <a:t>they</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carry</a:t>
            </a:r>
            <a:r>
              <a:rPr kumimoji="0" lang="it-IT" altLang="it-IT" b="0" i="0" u="none" strike="noStrike" cap="none" normalizeH="0" baseline="0" dirty="0">
                <a:ln>
                  <a:noFill/>
                </a:ln>
                <a:solidFill>
                  <a:schemeClr val="tx1"/>
                </a:solidFill>
                <a:effectLst/>
                <a:latin typeface="Avenir Next Condensed" panose="020B0506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latin typeface="Avenir Next Condensed" panose="020B0506020202020204" pitchFamily="34" charset="0"/>
              </a:rPr>
              <a:t>out </a:t>
            </a:r>
            <a:r>
              <a:rPr kumimoji="0" lang="it-IT" altLang="it-IT" b="0" i="0" u="none" strike="noStrike" cap="none" normalizeH="0" baseline="0" dirty="0" err="1">
                <a:ln>
                  <a:noFill/>
                </a:ln>
                <a:solidFill>
                  <a:schemeClr val="tx1"/>
                </a:solidFill>
                <a:effectLst/>
                <a:latin typeface="Avenir Next Condensed" panose="020B0506020202020204" pitchFamily="34" charset="0"/>
              </a:rPr>
              <a:t>every</a:t>
            </a:r>
            <a:r>
              <a:rPr kumimoji="0" lang="it-IT" altLang="it-IT" b="0" i="0" u="none" strike="noStrike" cap="none" normalizeH="0" baseline="0" dirty="0">
                <a:ln>
                  <a:noFill/>
                </a:ln>
                <a:solidFill>
                  <a:schemeClr val="tx1"/>
                </a:solidFill>
                <a:effectLst/>
                <a:latin typeface="Avenir Next Condensed" panose="020B0506020202020204" pitchFamily="34" charset="0"/>
              </a:rPr>
              <a:t> </a:t>
            </a:r>
            <a:r>
              <a:rPr kumimoji="0" lang="it-IT" altLang="it-IT" b="0" i="0" u="none" strike="noStrike" cap="none" normalizeH="0" baseline="0" dirty="0" err="1">
                <a:ln>
                  <a:noFill/>
                </a:ln>
                <a:solidFill>
                  <a:schemeClr val="tx1"/>
                </a:solidFill>
                <a:effectLst/>
                <a:latin typeface="Avenir Next Condensed" panose="020B0506020202020204" pitchFamily="34" charset="0"/>
              </a:rPr>
              <a:t>day</a:t>
            </a:r>
            <a:r>
              <a:rPr kumimoji="0" lang="it-IT" altLang="it-IT" b="0" i="0" u="none" strike="noStrike" cap="none" normalizeH="0" baseline="0" dirty="0">
                <a:ln>
                  <a:noFill/>
                </a:ln>
                <a:solidFill>
                  <a:schemeClr val="tx1"/>
                </a:solidFill>
                <a:effectLst/>
                <a:latin typeface="Avenir Next Condensed" panose="020B0506020202020204" pitchFamily="34" charset="0"/>
              </a:rPr>
              <a:t>. </a:t>
            </a:r>
          </a:p>
        </p:txBody>
      </p:sp>
      <p:pic>
        <p:nvPicPr>
          <p:cNvPr id="9219" name="Picture 3" descr="Caregiver Familiari: un figura sempre più diffusa in Italia | Gruppo E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254" y="4481439"/>
            <a:ext cx="2293857" cy="1528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 xmlns:a16="http://schemas.microsoft.com/office/drawing/2014/main" id="{84BDA953-9674-A943-A8BF-561E44E74735}"/>
              </a:ext>
            </a:extLst>
          </p:cNvPr>
          <p:cNvPicPr>
            <a:picLocks noChangeAspect="1"/>
          </p:cNvPicPr>
          <p:nvPr/>
        </p:nvPicPr>
        <p:blipFill>
          <a:blip r:embed="rId3"/>
          <a:stretch>
            <a:fillRect/>
          </a:stretch>
        </p:blipFill>
        <p:spPr>
          <a:xfrm>
            <a:off x="7638585" y="4559159"/>
            <a:ext cx="2292504" cy="1523499"/>
          </a:xfrm>
          <a:prstGeom prst="rect">
            <a:avLst/>
          </a:prstGeom>
          <a:ln>
            <a:noFill/>
          </a:ln>
          <a:effectLst>
            <a:softEdge rad="112500"/>
          </a:effectLst>
        </p:spPr>
      </p:pic>
    </p:spTree>
    <p:extLst>
      <p:ext uri="{BB962C8B-B14F-4D97-AF65-F5344CB8AC3E}">
        <p14:creationId xmlns:p14="http://schemas.microsoft.com/office/powerpoint/2010/main" val="191215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4">
                                            <p:txEl>
                                              <p:pRg st="1" end="1"/>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4">
                                            <p:txEl>
                                              <p:pRg st="2" end="2"/>
                                            </p:tx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4">
                                            <p:txEl>
                                              <p:pRg st="3" end="3"/>
                                            </p:txEl>
                                          </p:spTgt>
                                        </p:tgtEl>
                                      </p:cBhvr>
                                    </p:animEffect>
                                  </p:childTnLst>
                                </p:cTn>
                              </p:par>
                            </p:childTnLst>
                          </p:cTn>
                        </p:par>
                        <p:par>
                          <p:cTn id="32" fill="hold">
                            <p:stCondLst>
                              <p:cond delay="2500"/>
                            </p:stCondLst>
                            <p:childTnLst>
                              <p:par>
                                <p:cTn id="33" presetID="14" presetClass="entr" presetSubtype="10" fill="hold" nodeType="afterEffect">
                                  <p:stCondLst>
                                    <p:cond delay="0"/>
                                  </p:stCondLst>
                                  <p:childTnLst>
                                    <p:set>
                                      <p:cBhvr>
                                        <p:cTn id="34" dur="1" fill="hold">
                                          <p:stCondLst>
                                            <p:cond delay="0"/>
                                          </p:stCondLst>
                                        </p:cTn>
                                        <p:tgtEl>
                                          <p:spTgt spid="9219"/>
                                        </p:tgtEl>
                                        <p:attrNameLst>
                                          <p:attrName>style.visibility</p:attrName>
                                        </p:attrNameLst>
                                      </p:cBhvr>
                                      <p:to>
                                        <p:strVal val="visible"/>
                                      </p:to>
                                    </p:set>
                                    <p:animEffect transition="in" filter="randombar(horizontal)">
                                      <p:cBhvr>
                                        <p:cTn id="35"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solidFill>
                  <a:srgbClr val="FF0000"/>
                </a:solidFill>
                <a:latin typeface="Arial Rounded MT Bold" panose="020F0704030504030204" pitchFamily="34" charset="0"/>
              </a:rPr>
              <a:t>THANKS </a:t>
            </a:r>
            <a:r>
              <a:rPr lang="it-IT" dirty="0">
                <a:solidFill>
                  <a:srgbClr val="FF0000"/>
                </a:solidFill>
                <a:latin typeface="Arial Rounded MT Bold" panose="020F0704030504030204" pitchFamily="34" charset="0"/>
              </a:rPr>
              <a:t>EVERYBODY FOR THE ATTENTION</a:t>
            </a:r>
          </a:p>
        </p:txBody>
      </p:sp>
      <p:sp>
        <p:nvSpPr>
          <p:cNvPr id="3" name="Segnaposto contenuto 2"/>
          <p:cNvSpPr>
            <a:spLocks noGrp="1"/>
          </p:cNvSpPr>
          <p:nvPr>
            <p:ph idx="1"/>
          </p:nvPr>
        </p:nvSpPr>
        <p:spPr/>
        <p:txBody>
          <a:bodyPr/>
          <a:lstStyle/>
          <a:p>
            <a:pPr marL="0" indent="0" algn="ctr">
              <a:buNone/>
            </a:pPr>
            <a:r>
              <a:rPr lang="it-IT" dirty="0">
                <a:latin typeface="Avenir Next Condensed" panose="020B0506020202020204" pitchFamily="34" charset="0"/>
              </a:rPr>
              <a:t>Elena </a:t>
            </a:r>
            <a:r>
              <a:rPr lang="it-IT" dirty="0" err="1">
                <a:latin typeface="Avenir Next Condensed" panose="020B0506020202020204" pitchFamily="34" charset="0"/>
              </a:rPr>
              <a:t>Tundo</a:t>
            </a:r>
            <a:endParaRPr lang="it-IT" dirty="0">
              <a:latin typeface="Avenir Next Condensed" panose="020B0506020202020204" pitchFamily="34" charset="0"/>
            </a:endParaRPr>
          </a:p>
          <a:p>
            <a:pPr marL="0" indent="0" algn="ctr">
              <a:buNone/>
            </a:pPr>
            <a:r>
              <a:rPr lang="it-IT" dirty="0">
                <a:latin typeface="Avenir Next Condensed" panose="020B0506020202020204" pitchFamily="34" charset="0"/>
              </a:rPr>
              <a:t>Giulia Bossi</a:t>
            </a:r>
          </a:p>
          <a:p>
            <a:pPr marL="0" indent="0" algn="ctr">
              <a:buNone/>
            </a:pPr>
            <a:r>
              <a:rPr lang="it-IT" dirty="0">
                <a:latin typeface="Avenir Next Condensed" panose="020B0506020202020204" pitchFamily="34" charset="0"/>
              </a:rPr>
              <a:t>Anna Franco</a:t>
            </a:r>
          </a:p>
          <a:p>
            <a:pPr marL="0" indent="0" algn="ctr">
              <a:buNone/>
            </a:pPr>
            <a:r>
              <a:rPr lang="it-IT" dirty="0" err="1">
                <a:latin typeface="Avenir Next Condensed" panose="020B0506020202020204" pitchFamily="34" charset="0"/>
              </a:rPr>
              <a:t>Desiré</a:t>
            </a:r>
            <a:r>
              <a:rPr lang="it-IT" dirty="0">
                <a:latin typeface="Avenir Next Condensed" panose="020B0506020202020204" pitchFamily="34" charset="0"/>
              </a:rPr>
              <a:t> </a:t>
            </a:r>
            <a:r>
              <a:rPr lang="it-IT" dirty="0" err="1">
                <a:latin typeface="Avenir Next Condensed" panose="020B0506020202020204" pitchFamily="34" charset="0"/>
              </a:rPr>
              <a:t>Parissi</a:t>
            </a:r>
            <a:endParaRPr lang="it-IT" dirty="0">
              <a:latin typeface="Avenir Next Condensed" panose="020B0506020202020204" pitchFamily="34" charset="0"/>
            </a:endParaRPr>
          </a:p>
          <a:p>
            <a:pPr marL="0" indent="0" algn="ctr">
              <a:buNone/>
            </a:pPr>
            <a:r>
              <a:rPr lang="it-IT" dirty="0">
                <a:latin typeface="Avenir Next Condensed" panose="020B0506020202020204" pitchFamily="34" charset="0"/>
              </a:rPr>
              <a:t>Giorgia </a:t>
            </a:r>
            <a:r>
              <a:rPr lang="it-IT" dirty="0" err="1">
                <a:latin typeface="Avenir Next Condensed" panose="020B0506020202020204" pitchFamily="34" charset="0"/>
              </a:rPr>
              <a:t>Ridolfi</a:t>
            </a:r>
            <a:endParaRPr lang="it-IT" dirty="0">
              <a:latin typeface="Avenir Next Condensed" panose="020B0506020202020204" pitchFamily="34" charset="0"/>
            </a:endParaRPr>
          </a:p>
        </p:txBody>
      </p:sp>
    </p:spTree>
    <p:extLst>
      <p:ext uri="{BB962C8B-B14F-4D97-AF65-F5344CB8AC3E}">
        <p14:creationId xmlns:p14="http://schemas.microsoft.com/office/powerpoint/2010/main" val="12132253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47953" y="2867891"/>
            <a:ext cx="8551718" cy="1415772"/>
          </a:xfrm>
          <a:prstGeom prst="rect">
            <a:avLst/>
          </a:prstGeom>
          <a:noFill/>
        </p:spPr>
        <p:txBody>
          <a:bodyPr wrap="square" rtlCol="0">
            <a:spAutoFit/>
          </a:bodyPr>
          <a:lstStyle/>
          <a:p>
            <a:pPr algn="ctr"/>
            <a:r>
              <a:rPr lang="it-IT" sz="5400" dirty="0">
                <a:solidFill>
                  <a:srgbClr val="FF0000"/>
                </a:solidFill>
                <a:latin typeface="Arial Rounded MT Bold" panose="020F0704030504030204" pitchFamily="34" charset="0"/>
              </a:rPr>
              <a:t>HOME CARE IN ITALY</a:t>
            </a:r>
          </a:p>
          <a:p>
            <a:pPr algn="just"/>
            <a:r>
              <a:rPr lang="it-IT" sz="1600" dirty="0">
                <a:latin typeface="Arial Rounded MT Bold" panose="020F0704030504030204" pitchFamily="34" charset="0"/>
              </a:rPr>
              <a:t>In </a:t>
            </a:r>
            <a:r>
              <a:rPr lang="it-IT" sz="1600" dirty="0" err="1">
                <a:latin typeface="Arial Rounded MT Bold" panose="020F0704030504030204" pitchFamily="34" charset="0"/>
              </a:rPr>
              <a:t>Italy</a:t>
            </a:r>
            <a:r>
              <a:rPr lang="it-IT" sz="1600" dirty="0">
                <a:latin typeface="Arial Rounded MT Bold" panose="020F0704030504030204" pitchFamily="34" charset="0"/>
              </a:rPr>
              <a:t> home care </a:t>
            </a:r>
            <a:r>
              <a:rPr lang="it-IT" sz="1600" dirty="0" err="1">
                <a:latin typeface="Arial Rounded MT Bold" panose="020F0704030504030204" pitchFamily="34" charset="0"/>
              </a:rPr>
              <a:t>is</a:t>
            </a:r>
            <a:r>
              <a:rPr lang="it-IT" sz="1600" dirty="0">
                <a:latin typeface="Arial Rounded MT Bold" panose="020F0704030504030204" pitchFamily="34" charset="0"/>
              </a:rPr>
              <a:t>  a </a:t>
            </a:r>
            <a:r>
              <a:rPr lang="it-IT" sz="1600" dirty="0" err="1">
                <a:latin typeface="Arial Rounded MT Bold" panose="020F0704030504030204" pitchFamily="34" charset="0"/>
              </a:rPr>
              <a:t>very</a:t>
            </a:r>
            <a:r>
              <a:rPr lang="it-IT" sz="1600" dirty="0">
                <a:latin typeface="Arial Rounded MT Bold" panose="020F0704030504030204" pitchFamily="34" charset="0"/>
              </a:rPr>
              <a:t> rare service, </a:t>
            </a:r>
            <a:r>
              <a:rPr lang="it-IT" sz="1600" dirty="0" err="1">
                <a:latin typeface="Arial Rounded MT Bold" panose="020F0704030504030204" pitchFamily="34" charset="0"/>
              </a:rPr>
              <a:t>supported</a:t>
            </a:r>
            <a:r>
              <a:rPr lang="it-IT" sz="1600" dirty="0">
                <a:latin typeface="Arial Rounded MT Bold" panose="020F0704030504030204" pitchFamily="34" charset="0"/>
              </a:rPr>
              <a:t> by the </a:t>
            </a:r>
            <a:r>
              <a:rPr lang="it-IT" sz="1600" dirty="0" err="1">
                <a:latin typeface="Arial Rounded MT Bold" panose="020F0704030504030204" pitchFamily="34" charset="0"/>
              </a:rPr>
              <a:t>national</a:t>
            </a:r>
            <a:r>
              <a:rPr lang="it-IT" sz="1600" dirty="0">
                <a:latin typeface="Arial Rounded MT Bold" panose="020F0704030504030204" pitchFamily="34" charset="0"/>
              </a:rPr>
              <a:t>  </a:t>
            </a:r>
            <a:r>
              <a:rPr lang="it-IT" sz="1600" dirty="0" err="1">
                <a:latin typeface="Arial Rounded MT Bold" panose="020F0704030504030204" pitchFamily="34" charset="0"/>
              </a:rPr>
              <a:t>health</a:t>
            </a:r>
            <a:r>
              <a:rPr lang="it-IT" sz="1600" dirty="0">
                <a:latin typeface="Arial Rounded MT Bold" panose="020F0704030504030204" pitchFamily="34" charset="0"/>
              </a:rPr>
              <a:t> care </a:t>
            </a:r>
            <a:r>
              <a:rPr lang="it-IT" sz="1600" dirty="0" err="1">
                <a:latin typeface="Arial Rounded MT Bold" panose="020F0704030504030204" pitchFamily="34" charset="0"/>
              </a:rPr>
              <a:t>system</a:t>
            </a:r>
            <a:r>
              <a:rPr lang="it-IT" sz="1600" dirty="0">
                <a:latin typeface="Arial Rounded MT Bold" panose="020F0704030504030204" pitchFamily="34" charset="0"/>
              </a:rPr>
              <a:t> </a:t>
            </a:r>
            <a:r>
              <a:rPr lang="it-IT" sz="1600" dirty="0" err="1">
                <a:latin typeface="Arial Rounded MT Bold" panose="020F0704030504030204" pitchFamily="34" charset="0"/>
              </a:rPr>
              <a:t>only</a:t>
            </a:r>
            <a:r>
              <a:rPr lang="it-IT" sz="1600" dirty="0">
                <a:latin typeface="Arial Rounded MT Bold" panose="020F0704030504030204" pitchFamily="34" charset="0"/>
              </a:rPr>
              <a:t> for special </a:t>
            </a:r>
            <a:r>
              <a:rPr lang="it-IT" sz="1600" dirty="0" err="1">
                <a:latin typeface="Arial Rounded MT Bold" panose="020F0704030504030204" pitchFamily="34" charset="0"/>
              </a:rPr>
              <a:t>situations</a:t>
            </a:r>
            <a:r>
              <a:rPr lang="it-IT" sz="1600" dirty="0">
                <a:latin typeface="Arial Rounded MT Bold" panose="020F0704030504030204" pitchFamily="34" charset="0"/>
              </a:rPr>
              <a:t>, </a:t>
            </a:r>
            <a:r>
              <a:rPr lang="it-IT" sz="1600" dirty="0" err="1">
                <a:latin typeface="Arial Rounded MT Bold" panose="020F0704030504030204" pitchFamily="34" charset="0"/>
              </a:rPr>
              <a:t>such</a:t>
            </a:r>
            <a:r>
              <a:rPr lang="it-IT" sz="1600" dirty="0">
                <a:latin typeface="Arial Rounded MT Bold" panose="020F0704030504030204" pitchFamily="34" charset="0"/>
              </a:rPr>
              <a:t> </a:t>
            </a:r>
            <a:r>
              <a:rPr lang="it-IT" sz="1600" dirty="0" err="1">
                <a:latin typeface="Arial Rounded MT Bold" panose="020F0704030504030204" pitchFamily="34" charset="0"/>
              </a:rPr>
              <a:t>as</a:t>
            </a:r>
            <a:r>
              <a:rPr lang="it-IT" sz="1600" dirty="0">
                <a:latin typeface="Arial Rounded MT Bold" panose="020F0704030504030204" pitchFamily="34" charset="0"/>
              </a:rPr>
              <a:t> some </a:t>
            </a:r>
            <a:r>
              <a:rPr lang="it-IT" sz="1600" dirty="0" err="1">
                <a:latin typeface="Arial Rounded MT Bold" panose="020F0704030504030204" pitchFamily="34" charset="0"/>
              </a:rPr>
              <a:t>ending</a:t>
            </a:r>
            <a:r>
              <a:rPr lang="it-IT" sz="1600" dirty="0">
                <a:latin typeface="Arial Rounded MT Bold" panose="020F0704030504030204" pitchFamily="34" charset="0"/>
              </a:rPr>
              <a:t> life </a:t>
            </a:r>
            <a:r>
              <a:rPr lang="it-IT" sz="1600" dirty="0" err="1">
                <a:latin typeface="Arial Rounded MT Bold" panose="020F0704030504030204" pitchFamily="34" charset="0"/>
              </a:rPr>
              <a:t>people</a:t>
            </a:r>
            <a:endParaRPr lang="it-IT" sz="1600" dirty="0">
              <a:latin typeface="Arial Rounded MT Bold" panose="020F0704030504030204" pitchFamily="34" charset="0"/>
            </a:endParaRPr>
          </a:p>
        </p:txBody>
      </p:sp>
    </p:spTree>
    <p:extLst>
      <p:ext uri="{BB962C8B-B14F-4D97-AF65-F5344CB8AC3E}">
        <p14:creationId xmlns:p14="http://schemas.microsoft.com/office/powerpoint/2010/main" val="339465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3100" b="1" dirty="0">
                <a:solidFill>
                  <a:srgbClr val="FF0000"/>
                </a:solidFill>
                <a:latin typeface="Arial Rounded MT Bold" panose="020F0704030504030204" pitchFamily="34" charset="0"/>
              </a:rPr>
              <a:t>DO STUDENT HAVE A WORKING EXPERIENCE IN A HOME CARE ? HOW OFTEN? HOW IS THAT ORGANIZED?</a:t>
            </a:r>
            <a:endParaRPr lang="it-IT" sz="3100" b="1" dirty="0">
              <a:solidFill>
                <a:srgbClr val="FF0000"/>
              </a:solidFill>
              <a:latin typeface="Arial Rounded MT Bold" panose="020F0704030504030204" pitchFamily="34" charset="0"/>
            </a:endParaRPr>
          </a:p>
        </p:txBody>
      </p:sp>
      <p:sp>
        <p:nvSpPr>
          <p:cNvPr id="3" name="Segnaposto contenuto 2"/>
          <p:cNvSpPr>
            <a:spLocks noGrp="1"/>
          </p:cNvSpPr>
          <p:nvPr>
            <p:ph idx="1"/>
          </p:nvPr>
        </p:nvSpPr>
        <p:spPr>
          <a:xfrm>
            <a:off x="1295401" y="2556932"/>
            <a:ext cx="9601196" cy="2545004"/>
          </a:xfrm>
        </p:spPr>
        <p:txBody>
          <a:bodyPr>
            <a:normAutofit/>
          </a:bodyPr>
          <a:lstStyle/>
          <a:p>
            <a:pPr marL="0" indent="0">
              <a:buNone/>
            </a:pPr>
            <a:r>
              <a:rPr lang="it-IT" i="1" dirty="0">
                <a:latin typeface="Avenir Next Condensed" panose="020B0506020202020204" pitchFamily="34" charset="0"/>
                <a:cs typeface="Apple Chancery" panose="03020702040506060504" pitchFamily="66" charset="-79"/>
              </a:rPr>
              <a:t>In </a:t>
            </a:r>
            <a:r>
              <a:rPr lang="it-IT" i="1" dirty="0" err="1">
                <a:latin typeface="Avenir Next Condensed" panose="020B0506020202020204" pitchFamily="34" charset="0"/>
                <a:cs typeface="Apple Chancery" panose="03020702040506060504" pitchFamily="66" charset="-79"/>
              </a:rPr>
              <a:t>our</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socio-sanitary</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school</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during</a:t>
            </a:r>
            <a:r>
              <a:rPr lang="it-IT" i="1" dirty="0">
                <a:latin typeface="Avenir Next Condensed" panose="020B0506020202020204" pitchFamily="34" charset="0"/>
                <a:cs typeface="Apple Chancery" panose="03020702040506060504" pitchFamily="66" charset="-79"/>
              </a:rPr>
              <a:t> the last </a:t>
            </a:r>
            <a:r>
              <a:rPr lang="it-IT" i="1" dirty="0" err="1">
                <a:latin typeface="Avenir Next Condensed" panose="020B0506020202020204" pitchFamily="34" charset="0"/>
                <a:cs typeface="Apple Chancery" panose="03020702040506060504" pitchFamily="66" charset="-79"/>
              </a:rPr>
              <a:t>three-year</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period</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students</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have</a:t>
            </a:r>
            <a:r>
              <a:rPr lang="it-IT" i="1" dirty="0">
                <a:latin typeface="Avenir Next Condensed" panose="020B0506020202020204" pitchFamily="34" charset="0"/>
                <a:cs typeface="Apple Chancery" panose="03020702040506060504" pitchFamily="66" charset="-79"/>
              </a:rPr>
              <a:t> the </a:t>
            </a:r>
            <a:r>
              <a:rPr lang="it-IT" i="1" dirty="0" err="1">
                <a:latin typeface="Avenir Next Condensed" panose="020B0506020202020204" pitchFamily="34" charset="0"/>
                <a:cs typeface="Apple Chancery" panose="03020702040506060504" pitchFamily="66" charset="-79"/>
              </a:rPr>
              <a:t>opportunity</a:t>
            </a:r>
            <a:r>
              <a:rPr lang="it-IT" i="1" dirty="0">
                <a:latin typeface="Avenir Next Condensed" panose="020B0506020202020204" pitchFamily="34" charset="0"/>
                <a:cs typeface="Apple Chancery" panose="03020702040506060504" pitchFamily="66" charset="-79"/>
              </a:rPr>
              <a:t> to </a:t>
            </a:r>
            <a:r>
              <a:rPr lang="it-IT" i="1" dirty="0" err="1">
                <a:latin typeface="Avenir Next Condensed" panose="020B0506020202020204" pitchFamily="34" charset="0"/>
                <a:cs typeface="Apple Chancery" panose="03020702040506060504" pitchFamily="66" charset="-79"/>
              </a:rPr>
              <a:t>visit</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many</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organizations</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such</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as</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kindergarden</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infantry</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school</a:t>
            </a:r>
            <a:r>
              <a:rPr lang="it-IT" i="1" dirty="0">
                <a:latin typeface="Avenir Next Condensed" panose="020B0506020202020204" pitchFamily="34" charset="0"/>
                <a:cs typeface="Apple Chancery" panose="03020702040506060504" pitchFamily="66" charset="-79"/>
              </a:rPr>
              <a:t> or  nursing home . </a:t>
            </a:r>
            <a:r>
              <a:rPr lang="it-IT" i="1" dirty="0" err="1">
                <a:latin typeface="Avenir Next Condensed" panose="020B0506020202020204" pitchFamily="34" charset="0"/>
                <a:cs typeface="Apple Chancery" panose="03020702040506060504" pitchFamily="66" charset="-79"/>
              </a:rPr>
              <a:t>During</a:t>
            </a:r>
            <a:r>
              <a:rPr lang="it-IT" i="1" dirty="0">
                <a:latin typeface="Avenir Next Condensed" panose="020B0506020202020204" pitchFamily="34" charset="0"/>
                <a:cs typeface="Apple Chancery" panose="03020702040506060504" pitchFamily="66" charset="-79"/>
              </a:rPr>
              <a:t> the </a:t>
            </a:r>
            <a:r>
              <a:rPr lang="it-IT" i="1" dirty="0" err="1">
                <a:latin typeface="Avenir Next Condensed" panose="020B0506020202020204" pitchFamily="34" charset="0"/>
                <a:cs typeface="Apple Chancery" panose="03020702040506060504" pitchFamily="66" charset="-79"/>
              </a:rPr>
              <a:t>intership</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there</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is</a:t>
            </a:r>
            <a:r>
              <a:rPr lang="it-IT" i="1" dirty="0">
                <a:latin typeface="Avenir Next Condensed" panose="020B0506020202020204" pitchFamily="34" charset="0"/>
                <a:cs typeface="Apple Chancery" panose="03020702040506060504" pitchFamily="66" charset="-79"/>
              </a:rPr>
              <a:t> an </a:t>
            </a:r>
            <a:r>
              <a:rPr lang="it-IT" i="1" dirty="0" err="1">
                <a:latin typeface="Avenir Next Condensed" panose="020B0506020202020204" pitchFamily="34" charset="0"/>
                <a:cs typeface="Apple Chancery" panose="03020702040506060504" pitchFamily="66" charset="-79"/>
              </a:rPr>
              <a:t>internal</a:t>
            </a:r>
            <a:r>
              <a:rPr lang="it-IT" i="1" dirty="0">
                <a:latin typeface="Avenir Next Condensed" panose="020B0506020202020204" pitchFamily="34" charset="0"/>
                <a:cs typeface="Apple Chancery" panose="03020702040506060504" pitchFamily="66" charset="-79"/>
              </a:rPr>
              <a:t> tutor </a:t>
            </a:r>
            <a:r>
              <a:rPr lang="it-IT" i="1" dirty="0" err="1">
                <a:latin typeface="Avenir Next Condensed" panose="020B0506020202020204" pitchFamily="34" charset="0"/>
                <a:cs typeface="Apple Chancery" panose="03020702040506060504" pitchFamily="66" charset="-79"/>
              </a:rPr>
              <a:t>at</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school</a:t>
            </a:r>
            <a:r>
              <a:rPr lang="it-IT" i="1" dirty="0">
                <a:latin typeface="Avenir Next Condensed" panose="020B0506020202020204" pitchFamily="34" charset="0"/>
                <a:cs typeface="Apple Chancery" panose="03020702040506060504" pitchFamily="66" charset="-79"/>
              </a:rPr>
              <a:t> and a tutor </a:t>
            </a:r>
            <a:r>
              <a:rPr lang="it-IT" i="1" dirty="0" err="1">
                <a:latin typeface="Avenir Next Condensed" panose="020B0506020202020204" pitchFamily="34" charset="0"/>
                <a:cs typeface="Apple Chancery" panose="03020702040506060504" pitchFamily="66" charset="-79"/>
              </a:rPr>
              <a:t>responsible</a:t>
            </a:r>
            <a:r>
              <a:rPr lang="it-IT" i="1" dirty="0">
                <a:latin typeface="Avenir Next Condensed" panose="020B0506020202020204" pitchFamily="34" charset="0"/>
                <a:cs typeface="Apple Chancery" panose="03020702040506060504" pitchFamily="66" charset="-79"/>
              </a:rPr>
              <a:t> inside the </a:t>
            </a:r>
            <a:r>
              <a:rPr lang="it-IT" i="1" dirty="0" err="1">
                <a:latin typeface="Avenir Next Condensed" panose="020B0506020202020204" pitchFamily="34" charset="0"/>
                <a:cs typeface="Apple Chancery" panose="03020702040506060504" pitchFamily="66" charset="-79"/>
              </a:rPr>
              <a:t>structure</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who</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has</a:t>
            </a:r>
            <a:r>
              <a:rPr lang="it-IT" i="1" dirty="0">
                <a:latin typeface="Avenir Next Condensed" panose="020B0506020202020204" pitchFamily="34" charset="0"/>
                <a:cs typeface="Apple Chancery" panose="03020702040506060504" pitchFamily="66" charset="-79"/>
              </a:rPr>
              <a:t> the task to </a:t>
            </a:r>
            <a:r>
              <a:rPr lang="it-IT" i="1" dirty="0" err="1">
                <a:latin typeface="Avenir Next Condensed" panose="020B0506020202020204" pitchFamily="34" charset="0"/>
                <a:cs typeface="Apple Chancery" panose="03020702040506060504" pitchFamily="66" charset="-79"/>
              </a:rPr>
              <a:t>evaluate</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student’s</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behaviour</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competences</a:t>
            </a:r>
            <a:r>
              <a:rPr lang="it-IT" i="1" dirty="0">
                <a:latin typeface="Avenir Next Condensed" panose="020B0506020202020204" pitchFamily="34" charset="0"/>
                <a:cs typeface="Apple Chancery" panose="03020702040506060504" pitchFamily="66" charset="-79"/>
              </a:rPr>
              <a:t> and </a:t>
            </a:r>
            <a:r>
              <a:rPr lang="it-IT" i="1" dirty="0" err="1">
                <a:latin typeface="Avenir Next Condensed" panose="020B0506020202020204" pitchFamily="34" charset="0"/>
                <a:cs typeface="Apple Chancery" panose="03020702040506060504" pitchFamily="66" charset="-79"/>
              </a:rPr>
              <a:t>skills</a:t>
            </a:r>
            <a:r>
              <a:rPr lang="it-IT" i="1" dirty="0">
                <a:latin typeface="Avenir Next Condensed" panose="020B0506020202020204" pitchFamily="34" charset="0"/>
                <a:cs typeface="Apple Chancery" panose="03020702040506060504" pitchFamily="66" charset="-79"/>
              </a:rPr>
              <a:t>. </a:t>
            </a:r>
            <a:r>
              <a:rPr lang="it-IT" i="1" dirty="0" err="1">
                <a:latin typeface="Avenir Next Condensed" panose="020B0506020202020204" pitchFamily="34" charset="0"/>
                <a:cs typeface="Apple Chancery" panose="03020702040506060504" pitchFamily="66" charset="-79"/>
              </a:rPr>
              <a:t>Therefore</a:t>
            </a:r>
            <a:r>
              <a:rPr lang="it-IT" i="1" dirty="0">
                <a:latin typeface="Avenir Next Condensed" panose="020B0506020202020204" pitchFamily="34" charset="0"/>
                <a:cs typeface="Apple Chancery" panose="03020702040506060504" pitchFamily="66" charset="-79"/>
              </a:rPr>
              <a:t> he </a:t>
            </a:r>
            <a:r>
              <a:rPr lang="it-IT" i="1" dirty="0" err="1">
                <a:latin typeface="Avenir Next Condensed" panose="020B0506020202020204" pitchFamily="34" charset="0"/>
                <a:cs typeface="Apple Chancery" panose="03020702040506060504" pitchFamily="66" charset="-79"/>
              </a:rPr>
              <a:t>manages</a:t>
            </a:r>
            <a:r>
              <a:rPr lang="it-IT" i="1" dirty="0">
                <a:latin typeface="Avenir Next Condensed" panose="020B0506020202020204" pitchFamily="34" charset="0"/>
                <a:cs typeface="Apple Chancery" panose="03020702040506060504" pitchFamily="66" charset="-79"/>
              </a:rPr>
              <a:t> and </a:t>
            </a:r>
            <a:r>
              <a:rPr lang="it-IT" i="1" dirty="0" err="1">
                <a:latin typeface="Avenir Next Condensed" panose="020B0506020202020204" pitchFamily="34" charset="0"/>
                <a:cs typeface="Apple Chancery" panose="03020702040506060504" pitchFamily="66" charset="-79"/>
              </a:rPr>
              <a:t>controls</a:t>
            </a:r>
            <a:r>
              <a:rPr lang="it-IT" i="1" dirty="0">
                <a:latin typeface="Avenir Next Condensed" panose="020B0506020202020204" pitchFamily="34" charset="0"/>
                <a:cs typeface="Apple Chancery" panose="03020702040506060504" pitchFamily="66" charset="-79"/>
              </a:rPr>
              <a:t> the </a:t>
            </a:r>
            <a:r>
              <a:rPr lang="it-IT" i="1" dirty="0" err="1">
                <a:latin typeface="Avenir Next Condensed" panose="020B0506020202020204" pitchFamily="34" charset="0"/>
                <a:cs typeface="Apple Chancery" panose="03020702040506060504" pitchFamily="66" charset="-79"/>
              </a:rPr>
              <a:t>activities</a:t>
            </a:r>
            <a:r>
              <a:rPr lang="it-IT" i="1" dirty="0">
                <a:latin typeface="Avenir Next Condensed" panose="020B0506020202020204" pitchFamily="34" charset="0"/>
                <a:cs typeface="Apple Chancery" panose="03020702040506060504" pitchFamily="66" charset="-79"/>
              </a:rPr>
              <a:t>.</a:t>
            </a:r>
          </a:p>
        </p:txBody>
      </p:sp>
      <p:pic>
        <p:nvPicPr>
          <p:cNvPr id="5" name="Picture 2" descr="Alternanza scuola/lavoro | Cooperativa SPES">
            <a:extLst>
              <a:ext uri="{FF2B5EF4-FFF2-40B4-BE49-F238E27FC236}">
                <a16:creationId xmlns="" xmlns:a16="http://schemas.microsoft.com/office/drawing/2014/main" id="{BAB799BD-8E5C-B745-9EFD-0636C557A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626" y="4383473"/>
            <a:ext cx="3612759" cy="1787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16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solidFill>
                  <a:srgbClr val="FF0000"/>
                </a:solidFill>
                <a:latin typeface="Arial Rounded MT Bold" panose="020F0704030504030204" pitchFamily="34" charset="0"/>
              </a:rPr>
              <a:t>HOW IS HOME CARE ORGANIZED IN EACH COUNTRY ?</a:t>
            </a:r>
            <a:endParaRPr lang="it-IT" dirty="0">
              <a:solidFill>
                <a:srgbClr val="FF0000"/>
              </a:solidFill>
              <a:latin typeface="Arial Rounded MT Bold" panose="020F0704030504030204" pitchFamily="34" charset="0"/>
            </a:endParaRPr>
          </a:p>
        </p:txBody>
      </p:sp>
      <p:sp>
        <p:nvSpPr>
          <p:cNvPr id="3" name="Segnaposto contenuto 2"/>
          <p:cNvSpPr>
            <a:spLocks noGrp="1"/>
          </p:cNvSpPr>
          <p:nvPr>
            <p:ph idx="1"/>
          </p:nvPr>
        </p:nvSpPr>
        <p:spPr>
          <a:xfrm>
            <a:off x="1184083" y="2285999"/>
            <a:ext cx="9601196" cy="2430704"/>
          </a:xfrm>
        </p:spPr>
        <p:txBody>
          <a:bodyPr>
            <a:normAutofit fontScale="92500"/>
          </a:bodyPr>
          <a:lstStyle/>
          <a:p>
            <a:pPr marL="0" indent="0">
              <a:buNone/>
            </a:pPr>
            <a:r>
              <a:rPr lang="it-IT" dirty="0">
                <a:latin typeface="Avenir Next Condensed" panose="020B0506020202020204" pitchFamily="34" charset="0"/>
              </a:rPr>
              <a:t>In </a:t>
            </a:r>
            <a:r>
              <a:rPr lang="it-IT" dirty="0" err="1">
                <a:latin typeface="Avenir Next Condensed" panose="020B0506020202020204" pitchFamily="34" charset="0"/>
              </a:rPr>
              <a:t>order</a:t>
            </a:r>
            <a:r>
              <a:rPr lang="it-IT" dirty="0">
                <a:latin typeface="Avenir Next Condensed" panose="020B0506020202020204" pitchFamily="34" charset="0"/>
              </a:rPr>
              <a:t> to </a:t>
            </a:r>
            <a:r>
              <a:rPr lang="it-IT" dirty="0" err="1">
                <a:latin typeface="Avenir Next Condensed" panose="020B0506020202020204" pitchFamily="34" charset="0"/>
              </a:rPr>
              <a:t>enter</a:t>
            </a:r>
            <a:r>
              <a:rPr lang="it-IT" dirty="0">
                <a:latin typeface="Avenir Next Condensed" panose="020B0506020202020204" pitchFamily="34" charset="0"/>
              </a:rPr>
              <a:t> a nursing home, </a:t>
            </a:r>
            <a:r>
              <a:rPr lang="it-IT" dirty="0" err="1">
                <a:latin typeface="Avenir Next Condensed" panose="020B0506020202020204" pitchFamily="34" charset="0"/>
              </a:rPr>
              <a:t>old</a:t>
            </a:r>
            <a:r>
              <a:rPr lang="it-IT" dirty="0">
                <a:latin typeface="Avenir Next Condensed" panose="020B0506020202020204" pitchFamily="34" charset="0"/>
              </a:rPr>
              <a:t> </a:t>
            </a:r>
            <a:r>
              <a:rPr lang="it-IT" dirty="0" err="1">
                <a:latin typeface="Avenir Next Condensed" panose="020B0506020202020204" pitchFamily="34" charset="0"/>
              </a:rPr>
              <a:t>people</a:t>
            </a:r>
            <a:r>
              <a:rPr lang="it-IT" dirty="0">
                <a:latin typeface="Avenir Next Condensed" panose="020B0506020202020204" pitchFamily="34" charset="0"/>
              </a:rPr>
              <a:t> </a:t>
            </a:r>
            <a:r>
              <a:rPr lang="it-IT" dirty="0" err="1">
                <a:latin typeface="Avenir Next Condensed" panose="020B0506020202020204" pitchFamily="34" charset="0"/>
              </a:rPr>
              <a:t>undergo</a:t>
            </a:r>
            <a:r>
              <a:rPr lang="it-IT" dirty="0">
                <a:latin typeface="Avenir Next Condensed" panose="020B0506020202020204" pitchFamily="34" charset="0"/>
              </a:rPr>
              <a:t> an </a:t>
            </a:r>
            <a:r>
              <a:rPr lang="it-IT" dirty="0" err="1">
                <a:latin typeface="Avenir Next Condensed" panose="020B0506020202020204" pitchFamily="34" charset="0"/>
              </a:rPr>
              <a:t>assessment</a:t>
            </a:r>
            <a:r>
              <a:rPr lang="it-IT" dirty="0">
                <a:latin typeface="Avenir Next Condensed" panose="020B0506020202020204" pitchFamily="34" charset="0"/>
              </a:rPr>
              <a:t> of </a:t>
            </a:r>
            <a:r>
              <a:rPr lang="it-IT" dirty="0" err="1">
                <a:latin typeface="Avenir Next Condensed" panose="020B0506020202020204" pitchFamily="34" charset="0"/>
              </a:rPr>
              <a:t>their</a:t>
            </a:r>
            <a:r>
              <a:rPr lang="it-IT" dirty="0">
                <a:latin typeface="Avenir Next Condensed" panose="020B0506020202020204" pitchFamily="34" charset="0"/>
              </a:rPr>
              <a:t> </a:t>
            </a:r>
            <a:r>
              <a:rPr lang="it-IT" dirty="0" err="1">
                <a:latin typeface="Avenir Next Condensed" panose="020B0506020202020204" pitchFamily="34" charset="0"/>
              </a:rPr>
              <a:t>needs</a:t>
            </a:r>
            <a:r>
              <a:rPr lang="it-IT" dirty="0">
                <a:latin typeface="Avenir Next Condensed" panose="020B0506020202020204" pitchFamily="34" charset="0"/>
              </a:rPr>
              <a:t> with a nurse and an </a:t>
            </a:r>
            <a:r>
              <a:rPr lang="it-IT" dirty="0" err="1">
                <a:latin typeface="Avenir Next Condensed" panose="020B0506020202020204" pitchFamily="34" charset="0"/>
              </a:rPr>
              <a:t>assessment</a:t>
            </a:r>
            <a:r>
              <a:rPr lang="it-IT" dirty="0">
                <a:latin typeface="Avenir Next Condensed" panose="020B0506020202020204" pitchFamily="34" charset="0"/>
              </a:rPr>
              <a:t> of </a:t>
            </a:r>
            <a:r>
              <a:rPr lang="it-IT" dirty="0" err="1">
                <a:latin typeface="Avenir Next Condensed" panose="020B0506020202020204" pitchFamily="34" charset="0"/>
              </a:rPr>
              <a:t>their</a:t>
            </a:r>
            <a:r>
              <a:rPr lang="it-IT" dirty="0">
                <a:latin typeface="Avenir Next Condensed" panose="020B0506020202020204" pitchFamily="34" charset="0"/>
              </a:rPr>
              <a:t> </a:t>
            </a:r>
            <a:r>
              <a:rPr lang="it-IT" dirty="0" err="1">
                <a:latin typeface="Avenir Next Condensed" panose="020B0506020202020204" pitchFamily="34" charset="0"/>
              </a:rPr>
              <a:t>economic</a:t>
            </a:r>
            <a:r>
              <a:rPr lang="it-IT" dirty="0">
                <a:latin typeface="Avenir Next Condensed" panose="020B0506020202020204" pitchFamily="34" charset="0"/>
              </a:rPr>
              <a:t> </a:t>
            </a:r>
            <a:r>
              <a:rPr lang="it-IT" dirty="0" err="1">
                <a:latin typeface="Avenir Next Condensed" panose="020B0506020202020204" pitchFamily="34" charset="0"/>
              </a:rPr>
              <a:t>condition</a:t>
            </a:r>
            <a:r>
              <a:rPr lang="it-IT" dirty="0">
                <a:latin typeface="Avenir Next Condensed" panose="020B0506020202020204" pitchFamily="34" charset="0"/>
              </a:rPr>
              <a:t> with </a:t>
            </a:r>
            <a:r>
              <a:rPr lang="it-IT" dirty="0" err="1">
                <a:latin typeface="Avenir Next Condensed" panose="020B0506020202020204" pitchFamily="34" charset="0"/>
              </a:rPr>
              <a:t>local</a:t>
            </a:r>
            <a:r>
              <a:rPr lang="it-IT" dirty="0">
                <a:latin typeface="Avenir Next Condensed" panose="020B0506020202020204" pitchFamily="34" charset="0"/>
              </a:rPr>
              <a:t> </a:t>
            </a:r>
            <a:r>
              <a:rPr lang="it-IT" dirty="0" err="1">
                <a:latin typeface="Avenir Next Condensed" panose="020B0506020202020204" pitchFamily="34" charset="0"/>
              </a:rPr>
              <a:t>councils</a:t>
            </a:r>
            <a:r>
              <a:rPr lang="it-IT" dirty="0">
                <a:latin typeface="Avenir Next Condensed" panose="020B0506020202020204" pitchFamily="34" charset="0"/>
              </a:rPr>
              <a:t>. </a:t>
            </a:r>
            <a:r>
              <a:rPr lang="it-IT" dirty="0" err="1">
                <a:latin typeface="Avenir Next Condensed" panose="020B0506020202020204" pitchFamily="34" charset="0"/>
              </a:rPr>
              <a:t>Recently</a:t>
            </a:r>
            <a:r>
              <a:rPr lang="it-IT" dirty="0">
                <a:latin typeface="Avenir Next Condensed" panose="020B0506020202020204" pitchFamily="34" charset="0"/>
              </a:rPr>
              <a:t>, nursing </a:t>
            </a:r>
            <a:r>
              <a:rPr lang="it-IT" dirty="0" err="1">
                <a:latin typeface="Avenir Next Condensed" panose="020B0506020202020204" pitchFamily="34" charset="0"/>
              </a:rPr>
              <a:t>homes</a:t>
            </a:r>
            <a:r>
              <a:rPr lang="it-IT" dirty="0">
                <a:latin typeface="Avenir Next Condensed" panose="020B0506020202020204" pitchFamily="34" charset="0"/>
              </a:rPr>
              <a:t> are </a:t>
            </a:r>
            <a:r>
              <a:rPr lang="it-IT" dirty="0" err="1">
                <a:latin typeface="Avenir Next Condensed" panose="020B0506020202020204" pitchFamily="34" charset="0"/>
              </a:rPr>
              <a:t>becoming</a:t>
            </a:r>
            <a:r>
              <a:rPr lang="it-IT" dirty="0">
                <a:latin typeface="Avenir Next Condensed" panose="020B0506020202020204" pitchFamily="34" charset="0"/>
              </a:rPr>
              <a:t> more ‘home-</a:t>
            </a:r>
            <a:r>
              <a:rPr lang="it-IT" dirty="0" err="1">
                <a:latin typeface="Avenir Next Condensed" panose="020B0506020202020204" pitchFamily="34" charset="0"/>
              </a:rPr>
              <a:t>like</a:t>
            </a:r>
            <a:r>
              <a:rPr lang="it-IT" dirty="0">
                <a:latin typeface="Avenir Next Condensed" panose="020B0506020202020204" pitchFamily="34" charset="0"/>
              </a:rPr>
              <a:t>’, </a:t>
            </a:r>
            <a:r>
              <a:rPr lang="it-IT" dirty="0" err="1">
                <a:latin typeface="Avenir Next Condensed" panose="020B0506020202020204" pitchFamily="34" charset="0"/>
              </a:rPr>
              <a:t>looking</a:t>
            </a:r>
            <a:r>
              <a:rPr lang="it-IT" dirty="0">
                <a:latin typeface="Avenir Next Condensed" panose="020B0506020202020204" pitchFamily="34" charset="0"/>
              </a:rPr>
              <a:t> </a:t>
            </a:r>
            <a:r>
              <a:rPr lang="it-IT" dirty="0" err="1">
                <a:latin typeface="Avenir Next Condensed" panose="020B0506020202020204" pitchFamily="34" charset="0"/>
              </a:rPr>
              <a:t>less</a:t>
            </a:r>
            <a:r>
              <a:rPr lang="it-IT" dirty="0">
                <a:latin typeface="Avenir Next Condensed" panose="020B0506020202020204" pitchFamily="34" charset="0"/>
              </a:rPr>
              <a:t> and </a:t>
            </a:r>
            <a:r>
              <a:rPr lang="it-IT" dirty="0" err="1">
                <a:latin typeface="Avenir Next Condensed" panose="020B0506020202020204" pitchFamily="34" charset="0"/>
              </a:rPr>
              <a:t>less</a:t>
            </a:r>
            <a:r>
              <a:rPr lang="it-IT" dirty="0">
                <a:latin typeface="Avenir Next Condensed" panose="020B0506020202020204" pitchFamily="34" charset="0"/>
              </a:rPr>
              <a:t> </a:t>
            </a:r>
            <a:r>
              <a:rPr lang="it-IT" dirty="0" err="1">
                <a:latin typeface="Avenir Next Condensed" panose="020B0506020202020204" pitchFamily="34" charset="0"/>
              </a:rPr>
              <a:t>like</a:t>
            </a:r>
            <a:r>
              <a:rPr lang="it-IT" dirty="0">
                <a:latin typeface="Avenir Next Condensed" panose="020B0506020202020204" pitchFamily="34" charset="0"/>
              </a:rPr>
              <a:t> hospitals.</a:t>
            </a:r>
          </a:p>
          <a:p>
            <a:pPr marL="0" indent="0">
              <a:buNone/>
            </a:pPr>
            <a:r>
              <a:rPr lang="it-IT" dirty="0">
                <a:latin typeface="Avenir Next Condensed" panose="020B0506020202020204" pitchFamily="34" charset="0"/>
              </a:rPr>
              <a:t> The </a:t>
            </a:r>
            <a:r>
              <a:rPr lang="it-IT" dirty="0" err="1">
                <a:latin typeface="Avenir Next Condensed" panose="020B0506020202020204" pitchFamily="34" charset="0"/>
              </a:rPr>
              <a:t>residential</a:t>
            </a:r>
            <a:r>
              <a:rPr lang="it-IT" dirty="0">
                <a:latin typeface="Avenir Next Condensed" panose="020B0506020202020204" pitchFamily="34" charset="0"/>
              </a:rPr>
              <a:t> home  </a:t>
            </a:r>
            <a:r>
              <a:rPr lang="it-IT" dirty="0" err="1">
                <a:latin typeface="Avenir Next Condensed" panose="020B0506020202020204" pitchFamily="34" charset="0"/>
              </a:rPr>
              <a:t>is</a:t>
            </a:r>
            <a:r>
              <a:rPr lang="it-IT" dirty="0">
                <a:latin typeface="Avenir Next Condensed" panose="020B0506020202020204" pitchFamily="34" charset="0"/>
              </a:rPr>
              <a:t> </a:t>
            </a:r>
            <a:r>
              <a:rPr lang="it-IT" dirty="0" err="1">
                <a:latin typeface="Avenir Next Condensed" panose="020B0506020202020204" pitchFamily="34" charset="0"/>
              </a:rPr>
              <a:t>partially</a:t>
            </a:r>
            <a:r>
              <a:rPr lang="it-IT" dirty="0">
                <a:latin typeface="Avenir Next Condensed" panose="020B0506020202020204" pitchFamily="34" charset="0"/>
              </a:rPr>
              <a:t> </a:t>
            </a:r>
            <a:r>
              <a:rPr lang="it-IT" dirty="0" err="1">
                <a:latin typeface="Avenir Next Condensed" panose="020B0506020202020204" pitchFamily="34" charset="0"/>
              </a:rPr>
              <a:t>funded</a:t>
            </a:r>
            <a:r>
              <a:rPr lang="it-IT" dirty="0">
                <a:latin typeface="Avenir Next Condensed" panose="020B0506020202020204" pitchFamily="34" charset="0"/>
              </a:rPr>
              <a:t> by </a:t>
            </a:r>
            <a:r>
              <a:rPr lang="it-IT" dirty="0" err="1">
                <a:latin typeface="Avenir Next Condensed" panose="020B0506020202020204" pitchFamily="34" charset="0"/>
              </a:rPr>
              <a:t>Government</a:t>
            </a:r>
            <a:r>
              <a:rPr lang="it-IT" dirty="0">
                <a:latin typeface="Avenir Next Condensed" panose="020B0506020202020204" pitchFamily="34" charset="0"/>
              </a:rPr>
              <a:t> and the </a:t>
            </a:r>
            <a:r>
              <a:rPr lang="it-IT" dirty="0" err="1">
                <a:latin typeface="Avenir Next Condensed" panose="020B0506020202020204" pitchFamily="34" charset="0"/>
              </a:rPr>
              <a:t>other</a:t>
            </a:r>
            <a:r>
              <a:rPr lang="it-IT" dirty="0">
                <a:latin typeface="Avenir Next Condensed" panose="020B0506020202020204" pitchFamily="34" charset="0"/>
              </a:rPr>
              <a:t> part by </a:t>
            </a:r>
            <a:r>
              <a:rPr lang="it-IT" dirty="0" err="1">
                <a:latin typeface="Avenir Next Condensed" panose="020B0506020202020204" pitchFamily="34" charset="0"/>
              </a:rPr>
              <a:t>patient’s</a:t>
            </a:r>
            <a:r>
              <a:rPr lang="it-IT" dirty="0">
                <a:latin typeface="Avenir Next Condensed" panose="020B0506020202020204" pitchFamily="34" charset="0"/>
              </a:rPr>
              <a:t> </a:t>
            </a:r>
            <a:r>
              <a:rPr lang="it-IT" dirty="0" err="1">
                <a:latin typeface="Avenir Next Condensed" panose="020B0506020202020204" pitchFamily="34" charset="0"/>
              </a:rPr>
              <a:t>relatives</a:t>
            </a:r>
            <a:r>
              <a:rPr lang="it-IT" dirty="0">
                <a:latin typeface="Avenir Next Condensed" panose="020B0506020202020204" pitchFamily="34" charset="0"/>
              </a:rPr>
              <a:t> in </a:t>
            </a:r>
            <a:r>
              <a:rPr lang="it-IT" dirty="0" err="1">
                <a:latin typeface="Avenir Next Condensed" panose="020B0506020202020204" pitchFamily="34" charset="0"/>
              </a:rPr>
              <a:t>proportion</a:t>
            </a:r>
            <a:r>
              <a:rPr lang="it-IT" dirty="0">
                <a:latin typeface="Avenir Next Condensed" panose="020B0506020202020204" pitchFamily="34" charset="0"/>
              </a:rPr>
              <a:t> with </a:t>
            </a:r>
            <a:r>
              <a:rPr lang="it-IT" dirty="0" err="1">
                <a:latin typeface="Avenir Next Condensed" panose="020B0506020202020204" pitchFamily="34" charset="0"/>
              </a:rPr>
              <a:t>their</a:t>
            </a:r>
            <a:r>
              <a:rPr lang="it-IT" dirty="0">
                <a:latin typeface="Avenir Next Condensed" panose="020B0506020202020204" pitchFamily="34" charset="0"/>
              </a:rPr>
              <a:t> </a:t>
            </a:r>
            <a:r>
              <a:rPr lang="it-IT" dirty="0" err="1">
                <a:latin typeface="Avenir Next Condensed" panose="020B0506020202020204" pitchFamily="34" charset="0"/>
              </a:rPr>
              <a:t>earnings</a:t>
            </a:r>
            <a:r>
              <a:rPr lang="it-IT" dirty="0">
                <a:latin typeface="Avenir Next Condensed" panose="020B0506020202020204" pitchFamily="34" charset="0"/>
              </a:rPr>
              <a:t>, </a:t>
            </a:r>
            <a:r>
              <a:rPr lang="it-IT" dirty="0" err="1">
                <a:latin typeface="Avenir Next Condensed" panose="020B0506020202020204" pitchFamily="34" charset="0"/>
              </a:rPr>
              <a:t>but</a:t>
            </a:r>
            <a:r>
              <a:rPr lang="it-IT" dirty="0">
                <a:latin typeface="Avenir Next Condensed" panose="020B0506020202020204" pitchFamily="34" charset="0"/>
              </a:rPr>
              <a:t> </a:t>
            </a:r>
            <a:r>
              <a:rPr lang="it-IT" dirty="0" err="1">
                <a:latin typeface="Avenir Next Condensed" panose="020B0506020202020204" pitchFamily="34" charset="0"/>
              </a:rPr>
              <a:t>there</a:t>
            </a:r>
            <a:r>
              <a:rPr lang="it-IT" dirty="0">
                <a:latin typeface="Avenir Next Condensed" panose="020B0506020202020204" pitchFamily="34" charset="0"/>
              </a:rPr>
              <a:t> are  </a:t>
            </a:r>
            <a:r>
              <a:rPr lang="it-IT" dirty="0" err="1">
                <a:latin typeface="Avenir Next Condensed" panose="020B0506020202020204" pitchFamily="34" charset="0"/>
              </a:rPr>
              <a:t>totally</a:t>
            </a:r>
            <a:r>
              <a:rPr lang="it-IT" dirty="0">
                <a:latin typeface="Avenir Next Condensed" panose="020B0506020202020204" pitchFamily="34" charset="0"/>
              </a:rPr>
              <a:t> private </a:t>
            </a:r>
            <a:r>
              <a:rPr lang="it-IT" dirty="0" err="1">
                <a:latin typeface="Avenir Next Condensed" panose="020B0506020202020204" pitchFamily="34" charset="0"/>
              </a:rPr>
              <a:t>institutions</a:t>
            </a:r>
            <a:r>
              <a:rPr lang="it-IT" dirty="0">
                <a:latin typeface="Avenir Next Condensed" panose="020B0506020202020204" pitchFamily="34" charset="0"/>
              </a:rPr>
              <a:t> </a:t>
            </a:r>
            <a:r>
              <a:rPr lang="it-IT" dirty="0" err="1">
                <a:latin typeface="Avenir Next Condensed" panose="020B0506020202020204" pitchFamily="34" charset="0"/>
              </a:rPr>
              <a:t>too</a:t>
            </a:r>
            <a:endParaRPr lang="it-IT" dirty="0">
              <a:latin typeface="Avenir Next Condensed" panose="020B0506020202020204" pitchFamily="34" charset="0"/>
            </a:endParaRPr>
          </a:p>
        </p:txBody>
      </p:sp>
      <p:pic>
        <p:nvPicPr>
          <p:cNvPr id="2050" name="Picture 2" descr="Casa di riposo per anziani: quali servizi vengono offerti? | PG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457" y="4243562"/>
            <a:ext cx="3159126" cy="1777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92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2400" dirty="0">
                <a:solidFill>
                  <a:srgbClr val="FF0000"/>
                </a:solidFill>
                <a:latin typeface="Arial Rounded MT Bold" panose="020F0704030504030204" pitchFamily="34" charset="0"/>
              </a:rPr>
              <a:t>HOW ARE COMMUNICATIONS BETWEEN THE DIFFERENT PEOPLE INVOLVED IN THE HOME CARRIED OUT? WHO COORDINATES THE CARE? THE LIFE PROJECT, INDIVIDUALIZED PROJECT?</a:t>
            </a:r>
            <a:endParaRPr lang="it-IT" sz="2400" dirty="0">
              <a:solidFill>
                <a:srgbClr val="FF0000"/>
              </a:solidFill>
              <a:latin typeface="Arial Rounded MT Bold" panose="020F0704030504030204" pitchFamily="34" charset="0"/>
            </a:endParaRPr>
          </a:p>
        </p:txBody>
      </p:sp>
      <p:sp>
        <p:nvSpPr>
          <p:cNvPr id="3" name="Segnaposto contenuto 2"/>
          <p:cNvSpPr>
            <a:spLocks noGrp="1"/>
          </p:cNvSpPr>
          <p:nvPr>
            <p:ph idx="1"/>
          </p:nvPr>
        </p:nvSpPr>
        <p:spPr>
          <a:xfrm>
            <a:off x="1295401" y="2556932"/>
            <a:ext cx="9601196" cy="2181323"/>
          </a:xfrm>
        </p:spPr>
        <p:txBody>
          <a:bodyPr>
            <a:normAutofit lnSpcReduction="10000"/>
          </a:bodyPr>
          <a:lstStyle/>
          <a:p>
            <a:pPr marL="0" indent="0">
              <a:buNone/>
            </a:pPr>
            <a:r>
              <a:rPr lang="en-US" sz="2000" dirty="0">
                <a:latin typeface="Avenir Next Condensed" panose="020B0506020202020204" pitchFamily="34" charset="0"/>
              </a:rPr>
              <a:t>As you know, Italy has got a medical </a:t>
            </a:r>
            <a:r>
              <a:rPr lang="en-US" sz="2000" dirty="0" err="1">
                <a:latin typeface="Avenir Next Condensed" panose="020B0506020202020204" pitchFamily="34" charset="0"/>
              </a:rPr>
              <a:t>centred</a:t>
            </a:r>
            <a:r>
              <a:rPr lang="en-US" sz="2000" dirty="0">
                <a:latin typeface="Avenir Next Condensed" panose="020B0506020202020204" pitchFamily="34" charset="0"/>
              </a:rPr>
              <a:t> approach, so every decision is a doctor task: he coordinates the medical </a:t>
            </a:r>
            <a:r>
              <a:rPr lang="en-US" sz="2000" dirty="0" err="1">
                <a:latin typeface="Avenir Next Condensed" panose="020B0506020202020204" pitchFamily="34" charset="0"/>
              </a:rPr>
              <a:t>equipe</a:t>
            </a:r>
            <a:r>
              <a:rPr lang="en-US" sz="2000" dirty="0">
                <a:latin typeface="Avenir Next Condensed" panose="020B0506020202020204" pitchFamily="34" charset="0"/>
              </a:rPr>
              <a:t>, a healthcare team which is made up  of skilled professionals including nurses, doctors, assistants and volunteers. Nurses usually become residents’ companions, playing or sitting with them and watching television together. In addition to this some  volunteers provide elderly with occupational therapies, in order  to  spend leisure time and to save neurological skills . In conclusion, voluntary work allows older people to maintain their self-respect and has been proven to have great benefits to both their physical health and psychological well-being.</a:t>
            </a:r>
            <a:endParaRPr lang="it-IT" sz="2000" dirty="0">
              <a:latin typeface="Avenir Next Condensed" panose="020B0506020202020204" pitchFamily="34" charset="0"/>
            </a:endParaRPr>
          </a:p>
        </p:txBody>
      </p:sp>
      <p:pic>
        <p:nvPicPr>
          <p:cNvPr id="3074" name="Picture 2" descr="Servizio Residenziale - RSA Villa delle Magno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967" y="4769235"/>
            <a:ext cx="2182379" cy="1454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I prezzi delle case di riposo al Nord e al S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782" y="4847077"/>
            <a:ext cx="2405206" cy="1375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92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wipe(down)">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solidFill>
                  <a:srgbClr val="FF0000"/>
                </a:solidFill>
                <a:latin typeface="Arial Rounded MT Bold" panose="020F0704030504030204" pitchFamily="34" charset="0"/>
              </a:rPr>
              <a:t>HOW MANY PATIENTS DOES THE NURSE VISIT A DAY ON AVERAGE?</a:t>
            </a:r>
            <a:endParaRPr lang="it-IT" dirty="0">
              <a:solidFill>
                <a:srgbClr val="FF0000"/>
              </a:solidFill>
              <a:latin typeface="Arial Rounded MT Bold" panose="020F0704030504030204" pitchFamily="34" charset="0"/>
            </a:endParaRPr>
          </a:p>
        </p:txBody>
      </p:sp>
      <p:sp>
        <p:nvSpPr>
          <p:cNvPr id="4" name="Rectangle 1"/>
          <p:cNvSpPr>
            <a:spLocks noGrp="1" noChangeArrowheads="1"/>
          </p:cNvSpPr>
          <p:nvPr>
            <p:ph idx="1"/>
          </p:nvPr>
        </p:nvSpPr>
        <p:spPr bwMode="auto">
          <a:xfrm>
            <a:off x="1384891" y="2864821"/>
            <a:ext cx="9422218" cy="891280"/>
          </a:xfrm>
          <a:prstGeom prst="rect">
            <a:avLst/>
          </a:prstGeom>
          <a:noFill/>
          <a:ln>
            <a:noFill/>
          </a:ln>
          <a:effectLst/>
        </p:spPr>
        <p:txBody>
          <a:bodyPr vert="horz" wrap="squar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1800" dirty="0">
                <a:solidFill>
                  <a:schemeClr val="tx1"/>
                </a:solidFill>
                <a:latin typeface="Arial Rounded MT Bold" panose="020F0704030504030204" pitchFamily="34" charset="0"/>
              </a:rPr>
              <a:t> </a:t>
            </a:r>
            <a:r>
              <a:rPr lang="it-IT" altLang="it-IT" sz="2000" dirty="0" err="1">
                <a:solidFill>
                  <a:schemeClr val="tx1"/>
                </a:solidFill>
                <a:latin typeface="Avenir Next Condensed" panose="020B0506020202020204" pitchFamily="34" charset="0"/>
              </a:rPr>
              <a:t>I</a:t>
            </a:r>
            <a:r>
              <a:rPr kumimoji="0" lang="it-IT" altLang="it-IT" sz="2000" u="none" strike="noStrike" cap="none" normalizeH="0" baseline="0" dirty="0" err="1">
                <a:ln>
                  <a:noFill/>
                </a:ln>
                <a:solidFill>
                  <a:schemeClr val="tx1"/>
                </a:solidFill>
                <a:effectLst/>
                <a:latin typeface="Avenir Next Condensed" panose="020B0506020202020204" pitchFamily="34" charset="0"/>
              </a:rPr>
              <a:t>t</a:t>
            </a:r>
            <a:r>
              <a:rPr kumimoji="0" lang="it-IT" altLang="it-IT" sz="2000" u="none" strike="noStrike" cap="none" normalizeH="0" baseline="0" dirty="0">
                <a:ln>
                  <a:noFill/>
                </a:ln>
                <a:solidFill>
                  <a:schemeClr val="tx1"/>
                </a:solidFill>
                <a:effectLst/>
                <a:latin typeface="Avenir Next Condensed" panose="020B0506020202020204" pitchFamily="34" charset="0"/>
              </a:rPr>
              <a:t> </a:t>
            </a:r>
            <a:r>
              <a:rPr lang="it-IT" altLang="it-IT" sz="2000" dirty="0">
                <a:solidFill>
                  <a:schemeClr val="tx1"/>
                </a:solidFill>
                <a:latin typeface="Avenir Next Condensed" panose="020B0506020202020204" pitchFamily="34" charset="0"/>
              </a:rPr>
              <a:t>has </a:t>
            </a:r>
            <a:r>
              <a:rPr lang="it-IT" altLang="it-IT" sz="2000" dirty="0" err="1">
                <a:solidFill>
                  <a:schemeClr val="tx1"/>
                </a:solidFill>
                <a:latin typeface="Avenir Next Condensed" panose="020B0506020202020204" pitchFamily="34" charset="0"/>
              </a:rPr>
              <a:t>been</a:t>
            </a:r>
            <a:r>
              <a:rPr lang="it-IT" altLang="it-IT" sz="2000" dirty="0">
                <a:solidFill>
                  <a:schemeClr val="tx1"/>
                </a:solidFill>
                <a:latin typeface="Avenir Next Condensed" panose="020B0506020202020204" pitchFamily="34" charset="0"/>
              </a:rPr>
              <a:t> </a:t>
            </a:r>
            <a:r>
              <a:rPr lang="it-IT" altLang="it-IT" sz="2000" dirty="0" err="1">
                <a:solidFill>
                  <a:schemeClr val="tx1"/>
                </a:solidFill>
                <a:latin typeface="Avenir Next Condensed" panose="020B0506020202020204" pitchFamily="34" charset="0"/>
              </a:rPr>
              <a:t>established</a:t>
            </a:r>
            <a:r>
              <a:rPr lang="it-IT" altLang="it-IT" sz="2000" dirty="0">
                <a:solidFill>
                  <a:schemeClr val="tx1"/>
                </a:solidFill>
                <a:latin typeface="Avenir Next Condensed" panose="020B0506020202020204" pitchFamily="34" charset="0"/>
              </a:rPr>
              <a:t> </a:t>
            </a:r>
            <a:r>
              <a:rPr lang="it-IT" altLang="it-IT" sz="2000" dirty="0" err="1">
                <a:solidFill>
                  <a:schemeClr val="tx1"/>
                </a:solidFill>
                <a:latin typeface="Avenir Next Condensed" panose="020B0506020202020204" pitchFamily="34" charset="0"/>
              </a:rPr>
              <a:t>that</a:t>
            </a:r>
            <a:r>
              <a:rPr lang="it-IT" altLang="it-IT" sz="2000" dirty="0">
                <a:solidFill>
                  <a:schemeClr val="tx1"/>
                </a:solidFill>
                <a:latin typeface="Avenir Next Condensed" panose="020B0506020202020204" pitchFamily="34" charset="0"/>
              </a:rPr>
              <a:t> the ratio </a:t>
            </a:r>
            <a:r>
              <a:rPr lang="it-IT" altLang="it-IT" sz="2000" dirty="0" err="1">
                <a:solidFill>
                  <a:schemeClr val="tx1"/>
                </a:solidFill>
                <a:latin typeface="Avenir Next Condensed" panose="020B0506020202020204" pitchFamily="34" charset="0"/>
              </a:rPr>
              <a:t>between</a:t>
            </a:r>
            <a:r>
              <a:rPr lang="it-IT" altLang="it-IT" sz="2000" dirty="0">
                <a:solidFill>
                  <a:schemeClr val="tx1"/>
                </a:solidFill>
                <a:latin typeface="Avenir Next Condensed" panose="020B0506020202020204" pitchFamily="34" charset="0"/>
              </a:rPr>
              <a:t> nurse and </a:t>
            </a:r>
            <a:r>
              <a:rPr lang="it-IT" altLang="it-IT" sz="2000" dirty="0" err="1">
                <a:solidFill>
                  <a:schemeClr val="tx1"/>
                </a:solidFill>
                <a:latin typeface="Avenir Next Condensed" panose="020B0506020202020204" pitchFamily="34" charset="0"/>
              </a:rPr>
              <a:t>patient</a:t>
            </a:r>
            <a:r>
              <a:rPr lang="it-IT" altLang="it-IT" sz="2000" dirty="0">
                <a:solidFill>
                  <a:schemeClr val="tx1"/>
                </a:solidFill>
                <a:latin typeface="Avenir Next Condensed" panose="020B0506020202020204" pitchFamily="34" charset="0"/>
              </a:rPr>
              <a:t> </a:t>
            </a:r>
            <a:r>
              <a:rPr lang="it-IT" altLang="it-IT" sz="2000" dirty="0" err="1">
                <a:solidFill>
                  <a:schemeClr val="tx1"/>
                </a:solidFill>
                <a:latin typeface="Avenir Next Condensed" panose="020B0506020202020204" pitchFamily="34" charset="0"/>
              </a:rPr>
              <a:t>is</a:t>
            </a:r>
            <a:r>
              <a:rPr lang="it-IT" altLang="it-IT" sz="2000" dirty="0">
                <a:solidFill>
                  <a:schemeClr val="tx1"/>
                </a:solidFill>
                <a:latin typeface="Avenir Next Condensed" panose="020B0506020202020204" pitchFamily="34" charset="0"/>
              </a:rPr>
              <a:t>: 1 nurse for </a:t>
            </a:r>
            <a:r>
              <a:rPr lang="it-IT" altLang="it-IT" sz="2000" dirty="0" err="1">
                <a:solidFill>
                  <a:schemeClr val="tx1"/>
                </a:solidFill>
                <a:latin typeface="Avenir Next Condensed" panose="020B0506020202020204" pitchFamily="34" charset="0"/>
              </a:rPr>
              <a:t>every</a:t>
            </a:r>
            <a:r>
              <a:rPr lang="it-IT" altLang="it-IT" sz="2000" dirty="0">
                <a:solidFill>
                  <a:schemeClr val="tx1"/>
                </a:solidFill>
                <a:latin typeface="Avenir Next Condensed" panose="020B0506020202020204" pitchFamily="34" charset="0"/>
              </a:rPr>
              <a:t> 12 </a:t>
            </a:r>
            <a:r>
              <a:rPr lang="it-IT" altLang="it-IT" sz="2000" dirty="0" err="1">
                <a:solidFill>
                  <a:schemeClr val="tx1"/>
                </a:solidFill>
                <a:latin typeface="Avenir Next Condensed" panose="020B0506020202020204" pitchFamily="34" charset="0"/>
              </a:rPr>
              <a:t>patients</a:t>
            </a:r>
            <a:r>
              <a:rPr lang="it-IT" altLang="it-IT" sz="2000" dirty="0">
                <a:solidFill>
                  <a:schemeClr val="tx1"/>
                </a:solidFill>
                <a:latin typeface="Avenir Next Condensed" panose="020B0506020202020204" pitchFamily="34" charset="0"/>
              </a:rPr>
              <a:t> . </a:t>
            </a:r>
            <a:r>
              <a:rPr lang="it-IT" altLang="it-IT" sz="2000" dirty="0" err="1">
                <a:solidFill>
                  <a:schemeClr val="tx1"/>
                </a:solidFill>
                <a:latin typeface="Avenir Next Condensed" panose="020B0506020202020204" pitchFamily="34" charset="0"/>
              </a:rPr>
              <a:t>Nurses</a:t>
            </a:r>
            <a:r>
              <a:rPr lang="it-IT" altLang="it-IT" sz="2000" dirty="0">
                <a:solidFill>
                  <a:schemeClr val="tx1"/>
                </a:solidFill>
                <a:latin typeface="Avenir Next Condensed" panose="020B0506020202020204" pitchFamily="34" charset="0"/>
              </a:rPr>
              <a:t> turn over </a:t>
            </a:r>
            <a:r>
              <a:rPr lang="it-IT" altLang="it-IT" sz="2000" dirty="0" err="1">
                <a:solidFill>
                  <a:schemeClr val="tx1"/>
                </a:solidFill>
                <a:latin typeface="Avenir Next Condensed" panose="020B0506020202020204" pitchFamily="34" charset="0"/>
              </a:rPr>
              <a:t>after</a:t>
            </a:r>
            <a:r>
              <a:rPr lang="it-IT" altLang="it-IT" sz="2000" dirty="0">
                <a:solidFill>
                  <a:schemeClr val="tx1"/>
                </a:solidFill>
                <a:latin typeface="Avenir Next Condensed" panose="020B0506020202020204" pitchFamily="34" charset="0"/>
              </a:rPr>
              <a:t> 8 hours work. </a:t>
            </a:r>
            <a:r>
              <a:rPr kumimoji="0" lang="it-IT" altLang="it-IT" sz="2000" u="none" strike="noStrike" cap="none" normalizeH="0" baseline="0" dirty="0" err="1">
                <a:ln>
                  <a:noFill/>
                </a:ln>
                <a:solidFill>
                  <a:schemeClr val="tx1"/>
                </a:solidFill>
                <a:effectLst/>
                <a:latin typeface="Avenir Next Condensed" panose="020B0506020202020204" pitchFamily="34" charset="0"/>
              </a:rPr>
              <a:t>Shifts</a:t>
            </a:r>
            <a:r>
              <a:rPr kumimoji="0" lang="it-IT" altLang="it-IT" sz="2000" u="none" strike="noStrike" cap="none" normalizeH="0" baseline="0" dirty="0">
                <a:ln>
                  <a:noFill/>
                </a:ln>
                <a:solidFill>
                  <a:schemeClr val="tx1"/>
                </a:solidFill>
                <a:effectLst/>
                <a:latin typeface="Avenir Next Condensed" panose="020B0506020202020204" pitchFamily="34" charset="0"/>
              </a:rPr>
              <a:t> are the </a:t>
            </a:r>
            <a:r>
              <a:rPr kumimoji="0" lang="it-IT" altLang="it-IT" sz="2000" u="none" strike="noStrike" cap="none" normalizeH="0" baseline="0" dirty="0" err="1">
                <a:ln>
                  <a:noFill/>
                </a:ln>
                <a:solidFill>
                  <a:schemeClr val="tx1"/>
                </a:solidFill>
                <a:effectLst/>
                <a:latin typeface="Avenir Next Condensed" panose="020B0506020202020204" pitchFamily="34" charset="0"/>
              </a:rPr>
              <a:t>organizational</a:t>
            </a:r>
            <a:r>
              <a:rPr kumimoji="0" lang="it-IT" altLang="it-IT" sz="2000" u="none" strike="noStrike" cap="none" normalizeH="0" baseline="0" dirty="0">
                <a:ln>
                  <a:noFill/>
                </a:ln>
                <a:solidFill>
                  <a:schemeClr val="tx1"/>
                </a:solidFill>
                <a:effectLst/>
                <a:latin typeface="Avenir Next Condensed" panose="020B0506020202020204" pitchFamily="34" charset="0"/>
              </a:rPr>
              <a:t> </a:t>
            </a:r>
            <a:r>
              <a:rPr kumimoji="0" lang="it-IT" altLang="it-IT" sz="2000" u="none" strike="noStrike" cap="none" normalizeH="0" baseline="0" dirty="0" err="1">
                <a:ln>
                  <a:noFill/>
                </a:ln>
                <a:solidFill>
                  <a:schemeClr val="tx1"/>
                </a:solidFill>
                <a:effectLst/>
                <a:latin typeface="Avenir Next Condensed" panose="020B0506020202020204" pitchFamily="34" charset="0"/>
              </a:rPr>
              <a:t>tool</a:t>
            </a:r>
            <a:r>
              <a:rPr kumimoji="0" lang="it-IT" altLang="it-IT" sz="2000" u="none" strike="noStrike" cap="none" normalizeH="0" baseline="0" dirty="0">
                <a:ln>
                  <a:noFill/>
                </a:ln>
                <a:solidFill>
                  <a:schemeClr val="tx1"/>
                </a:solidFill>
                <a:effectLst/>
                <a:latin typeface="Avenir Next Condensed" panose="020B0506020202020204" pitchFamily="34" charset="0"/>
              </a:rPr>
              <a:t> </a:t>
            </a:r>
            <a:r>
              <a:rPr kumimoji="0" lang="it-IT" altLang="it-IT" sz="2000" u="none" strike="noStrike" cap="none" normalizeH="0" baseline="0" dirty="0" err="1">
                <a:ln>
                  <a:noFill/>
                </a:ln>
                <a:solidFill>
                  <a:schemeClr val="tx1"/>
                </a:solidFill>
                <a:effectLst/>
                <a:latin typeface="Avenir Next Condensed" panose="020B0506020202020204" pitchFamily="34" charset="0"/>
              </a:rPr>
              <a:t>that</a:t>
            </a:r>
            <a:r>
              <a:rPr kumimoji="0" lang="it-IT" altLang="it-IT" sz="2000" u="none" strike="noStrike" cap="none" normalizeH="0" baseline="0" dirty="0">
                <a:ln>
                  <a:noFill/>
                </a:ln>
                <a:solidFill>
                  <a:schemeClr val="tx1"/>
                </a:solidFill>
                <a:effectLst/>
                <a:latin typeface="Avenir Next Condensed" panose="020B0506020202020204" pitchFamily="34" charset="0"/>
              </a:rPr>
              <a:t> </a:t>
            </a:r>
            <a:r>
              <a:rPr kumimoji="0" lang="it-IT" altLang="it-IT" sz="2000" u="none" strike="noStrike" cap="none" normalizeH="0" baseline="0" dirty="0" err="1">
                <a:ln>
                  <a:noFill/>
                </a:ln>
                <a:solidFill>
                  <a:schemeClr val="tx1"/>
                </a:solidFill>
                <a:effectLst/>
                <a:latin typeface="Avenir Next Condensed" panose="020B0506020202020204" pitchFamily="34" charset="0"/>
              </a:rPr>
              <a:t>allows</a:t>
            </a:r>
            <a:r>
              <a:rPr kumimoji="0" lang="it-IT" altLang="it-IT" sz="2000" u="none" strike="noStrike" cap="none" normalizeH="0" baseline="0" dirty="0">
                <a:ln>
                  <a:noFill/>
                </a:ln>
                <a:solidFill>
                  <a:schemeClr val="tx1"/>
                </a:solidFill>
                <a:effectLst/>
                <a:latin typeface="Avenir Next Condensed" panose="020B0506020202020204" pitchFamily="34" charset="0"/>
              </a:rPr>
              <a:t> </a:t>
            </a:r>
            <a:r>
              <a:rPr kumimoji="0" lang="it-IT" altLang="it-IT" sz="2000" u="none" strike="noStrike" cap="none" normalizeH="0" baseline="0" dirty="0" err="1">
                <a:ln>
                  <a:noFill/>
                </a:ln>
                <a:solidFill>
                  <a:schemeClr val="tx1"/>
                </a:solidFill>
                <a:effectLst/>
                <a:latin typeface="Avenir Next Condensed" panose="020B0506020202020204" pitchFamily="34" charset="0"/>
              </a:rPr>
              <a:t>you</a:t>
            </a:r>
            <a:r>
              <a:rPr kumimoji="0" lang="it-IT" altLang="it-IT" sz="2000" u="none" strike="noStrike" cap="none" normalizeH="0" baseline="0" dirty="0">
                <a:ln>
                  <a:noFill/>
                </a:ln>
                <a:solidFill>
                  <a:schemeClr val="tx1"/>
                </a:solidFill>
                <a:effectLst/>
                <a:latin typeface="Avenir Next Condensed" panose="020B0506020202020204" pitchFamily="34" charset="0"/>
              </a:rPr>
              <a:t> to </a:t>
            </a:r>
            <a:r>
              <a:rPr kumimoji="0" lang="it-IT" altLang="it-IT" sz="2000" u="none" strike="noStrike" cap="none" normalizeH="0" baseline="0" dirty="0" err="1">
                <a:ln>
                  <a:noFill/>
                </a:ln>
                <a:solidFill>
                  <a:schemeClr val="tx1"/>
                </a:solidFill>
                <a:effectLst/>
                <a:latin typeface="Avenir Next Condensed" panose="020B0506020202020204" pitchFamily="34" charset="0"/>
              </a:rPr>
              <a:t>guarantee</a:t>
            </a:r>
            <a:r>
              <a:rPr kumimoji="0" lang="it-IT" altLang="it-IT" sz="2000" u="none" strike="noStrike" cap="none" normalizeH="0" baseline="0" dirty="0">
                <a:ln>
                  <a:noFill/>
                </a:ln>
                <a:solidFill>
                  <a:schemeClr val="tx1"/>
                </a:solidFill>
                <a:effectLst/>
                <a:latin typeface="Avenir Next Condensed" panose="020B0506020202020204" pitchFamily="34" charset="0"/>
              </a:rPr>
              <a:t> </a:t>
            </a:r>
            <a:r>
              <a:rPr kumimoji="0" lang="it-IT" altLang="it-IT" sz="2000" u="none" strike="noStrike" cap="none" normalizeH="0" baseline="0" dirty="0" err="1">
                <a:ln>
                  <a:noFill/>
                </a:ln>
                <a:solidFill>
                  <a:schemeClr val="tx1"/>
                </a:solidFill>
                <a:effectLst/>
                <a:latin typeface="Avenir Next Condensed" panose="020B0506020202020204" pitchFamily="34" charset="0"/>
              </a:rPr>
              <a:t>medical</a:t>
            </a:r>
            <a:r>
              <a:rPr kumimoji="0" lang="it-IT" altLang="it-IT" sz="2000" u="none" strike="noStrike" cap="none" normalizeH="0" baseline="0" dirty="0">
                <a:ln>
                  <a:noFill/>
                </a:ln>
                <a:solidFill>
                  <a:schemeClr val="tx1"/>
                </a:solidFill>
                <a:effectLst/>
                <a:latin typeface="Avenir Next Condensed" panose="020B0506020202020204" pitchFamily="34" charset="0"/>
              </a:rPr>
              <a:t>-nursing </a:t>
            </a:r>
            <a:r>
              <a:rPr kumimoji="0" lang="it-IT" altLang="it-IT" sz="2000" u="none" strike="noStrike" cap="none" normalizeH="0" baseline="0" dirty="0" err="1">
                <a:ln>
                  <a:noFill/>
                </a:ln>
                <a:solidFill>
                  <a:schemeClr val="tx1"/>
                </a:solidFill>
                <a:effectLst/>
                <a:latin typeface="Avenir Next Condensed" panose="020B0506020202020204" pitchFamily="34" charset="0"/>
              </a:rPr>
              <a:t>assistance</a:t>
            </a:r>
            <a:r>
              <a:rPr kumimoji="0" lang="it-IT" altLang="it-IT" sz="2000" u="none" strike="noStrike" cap="none" normalizeH="0" baseline="0" dirty="0">
                <a:ln>
                  <a:noFill/>
                </a:ln>
                <a:solidFill>
                  <a:schemeClr val="tx1"/>
                </a:solidFill>
                <a:effectLst/>
                <a:latin typeface="Avenir Next Condensed" panose="020B0506020202020204" pitchFamily="34" charset="0"/>
              </a:rPr>
              <a:t>.</a:t>
            </a:r>
          </a:p>
        </p:txBody>
      </p:sp>
      <p:sp>
        <p:nvSpPr>
          <p:cNvPr id="8" name="AutoShape 5" descr="Chi è l'Assistente Sanitario? Ecco il profilo professionale. -  AssoCareNews.it - Quotidiano Sanitario Nazionale"/>
          <p:cNvSpPr>
            <a:spLocks noChangeAspect="1" noChangeArrowheads="1"/>
          </p:cNvSpPr>
          <p:nvPr/>
        </p:nvSpPr>
        <p:spPr bwMode="auto">
          <a:xfrm>
            <a:off x="155575" y="-8223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7" descr="Chi è l'Assistente Sanitario? Ecco il profilo professionale. -  AssoCareNews.it - Quotidiano Sanitario Nazion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765" y="3513183"/>
            <a:ext cx="4194853" cy="2696786"/>
          </a:xfrm>
          <a:prstGeom prst="rect">
            <a:avLst/>
          </a:prstGeom>
          <a:ln>
            <a:noFill/>
          </a:ln>
          <a:effectLst>
            <a:softEdge rad="112500"/>
          </a:effectLst>
        </p:spPr>
      </p:pic>
    </p:spTree>
    <p:extLst>
      <p:ext uri="{BB962C8B-B14F-4D97-AF65-F5344CB8AC3E}">
        <p14:creationId xmlns:p14="http://schemas.microsoft.com/office/powerpoint/2010/main" val="399571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1)">
                                      <p:cBhvr>
                                        <p:cTn id="11" dur="2000"/>
                                        <p:tgtEl>
                                          <p:spTgt spid="4">
                                            <p:txEl>
                                              <p:pRg st="0" end="0"/>
                                            </p:txEl>
                                          </p:spTgt>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solidFill>
                  <a:srgbClr val="FF0000"/>
                </a:solidFill>
                <a:latin typeface="Arial Rounded MT Bold" panose="020F0704030504030204" pitchFamily="34" charset="0"/>
              </a:rPr>
              <a:t>WHAT PROCEDURES CAN NURSES OR HEALTH CARE AIDES PROVIDE?</a:t>
            </a:r>
            <a:endParaRPr lang="it-IT" dirty="0">
              <a:solidFill>
                <a:srgbClr val="FF0000"/>
              </a:solidFill>
              <a:latin typeface="Arial Rounded MT Bold" panose="020F0704030504030204" pitchFamily="34" charset="0"/>
            </a:endParaRPr>
          </a:p>
        </p:txBody>
      </p:sp>
      <p:sp>
        <p:nvSpPr>
          <p:cNvPr id="3" name="Segnaposto contenuto 2"/>
          <p:cNvSpPr>
            <a:spLocks noGrp="1"/>
          </p:cNvSpPr>
          <p:nvPr>
            <p:ph idx="1"/>
          </p:nvPr>
        </p:nvSpPr>
        <p:spPr/>
        <p:txBody>
          <a:bodyPr>
            <a:normAutofit/>
          </a:bodyPr>
          <a:lstStyle/>
          <a:p>
            <a:pPr marL="0" indent="0">
              <a:buNone/>
            </a:pPr>
            <a:r>
              <a:rPr lang="en-US" sz="2100" dirty="0">
                <a:latin typeface="Avenir Next Condensed" panose="020B0506020202020204" pitchFamily="34" charset="0"/>
              </a:rPr>
              <a:t>While assisted living  at patient’s home provides assistance in activities of daily living, they differ from home nursing housing in that they also provide a high level of medical care. A primary doctor supervises each resident’s care and needs. A nursing home may be a good choice if both medical and personal care needs have become too big to handle at home or in another facility; this may be due to a recent hospitalization, or a chronic illness which has gradually been worsening</a:t>
            </a:r>
            <a:endParaRPr lang="it-IT" sz="2100" dirty="0">
              <a:latin typeface="Avenir Next Condensed" panose="020B0506020202020204" pitchFamily="34" charset="0"/>
            </a:endParaRPr>
          </a:p>
          <a:p>
            <a:pPr marL="0" indent="0" algn="just">
              <a:buNone/>
            </a:pPr>
            <a:endParaRPr lang="it-IT" dirty="0">
              <a:latin typeface="Arial Rounded MT Bold" panose="020F0704030504030204" pitchFamily="34" charset="0"/>
            </a:endParaRPr>
          </a:p>
        </p:txBody>
      </p:sp>
      <p:pic>
        <p:nvPicPr>
          <p:cNvPr id="4098" name="Picture 2" descr="Nuovi bandi per il personale sanitario di supporto alle scu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498" y="4417464"/>
            <a:ext cx="2681143" cy="1729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7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randombar(horizontal)">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09716B-DE97-E94A-BAA7-3F0D09AC5D35}"/>
              </a:ext>
            </a:extLst>
          </p:cNvPr>
          <p:cNvSpPr>
            <a:spLocks noGrp="1"/>
          </p:cNvSpPr>
          <p:nvPr>
            <p:ph type="title"/>
          </p:nvPr>
        </p:nvSpPr>
        <p:spPr/>
        <p:txBody>
          <a:bodyPr>
            <a:normAutofit fontScale="90000"/>
          </a:bodyPr>
          <a:lstStyle/>
          <a:p>
            <a:r>
              <a:rPr lang="en-US" dirty="0">
                <a:solidFill>
                  <a:srgbClr val="FF0000"/>
                </a:solidFill>
              </a:rPr>
              <a:t>KEY FEATURES OF A NURSING HOME FACILITY</a:t>
            </a:r>
            <a:endParaRPr lang="es-ES_tradnl" dirty="0">
              <a:solidFill>
                <a:srgbClr val="FF0000"/>
              </a:solidFill>
            </a:endParaRPr>
          </a:p>
        </p:txBody>
      </p:sp>
      <p:sp>
        <p:nvSpPr>
          <p:cNvPr id="3" name="Segnaposto contenuto 2">
            <a:extLst>
              <a:ext uri="{FF2B5EF4-FFF2-40B4-BE49-F238E27FC236}">
                <a16:creationId xmlns="" xmlns:a16="http://schemas.microsoft.com/office/drawing/2014/main" id="{C7F6153E-9181-7E41-A97D-CEB5C9C3CB6D}"/>
              </a:ext>
            </a:extLst>
          </p:cNvPr>
          <p:cNvSpPr>
            <a:spLocks noGrp="1"/>
          </p:cNvSpPr>
          <p:nvPr>
            <p:ph idx="1"/>
          </p:nvPr>
        </p:nvSpPr>
        <p:spPr>
          <a:xfrm>
            <a:off x="1295402" y="2467722"/>
            <a:ext cx="9601196" cy="3318936"/>
          </a:xfrm>
        </p:spPr>
        <p:txBody>
          <a:bodyPr>
            <a:noAutofit/>
          </a:bodyPr>
          <a:lstStyle/>
          <a:p>
            <a:pPr marL="0" indent="0">
              <a:buNone/>
            </a:pPr>
            <a:r>
              <a:rPr lang="en-US" sz="1400" dirty="0">
                <a:latin typeface="Avenir Next Condensed" panose="020B0506020202020204" pitchFamily="34" charset="0"/>
              </a:rPr>
              <a:t>Most residents of a nursing home are frail and aged, and often use canes, walkers or wheelchairs. Some are bedridden. Stays are relatively long, the majority for life. For this reason, a nursing home must be designed in a way to meet long-term human needs</a:t>
            </a:r>
          </a:p>
          <a:p>
            <a:pPr marL="0" indent="0">
              <a:buNone/>
            </a:pPr>
            <a:endParaRPr lang="en-US" sz="1400" dirty="0">
              <a:latin typeface="Avenir Next Condensed" panose="020B0506020202020204" pitchFamily="34" charset="0"/>
            </a:endParaRPr>
          </a:p>
          <a:p>
            <a:r>
              <a:rPr lang="en-US" sz="1400" b="1" dirty="0">
                <a:latin typeface="Avenir Next Condensed" panose="020B0506020202020204" pitchFamily="34" charset="0"/>
              </a:rPr>
              <a:t>Efficiency</a:t>
            </a:r>
            <a:r>
              <a:rPr lang="en-US" sz="1400" dirty="0">
                <a:latin typeface="Avenir Next Condensed" panose="020B0506020202020204" pitchFamily="34" charset="0"/>
              </a:rPr>
              <a:t>. The layout of the facility should allow for an easy visual supervision of patients by a minimal staff(in Italy home care lacks a lot of well trained nurses). </a:t>
            </a:r>
          </a:p>
          <a:p>
            <a:r>
              <a:rPr lang="en-US" sz="1400" dirty="0">
                <a:latin typeface="Avenir Next Condensed" panose="020B0506020202020204" pitchFamily="34" charset="0"/>
              </a:rPr>
              <a:t>  </a:t>
            </a:r>
            <a:r>
              <a:rPr lang="en-US" sz="1400" b="1" dirty="0">
                <a:latin typeface="Avenir Next Condensed" panose="020B0506020202020204" pitchFamily="34" charset="0"/>
              </a:rPr>
              <a:t>Cleanliness and sanitation</a:t>
            </a:r>
            <a:r>
              <a:rPr lang="en-US" sz="1400" dirty="0">
                <a:latin typeface="Avenir Next Condensed" panose="020B0506020202020204" pitchFamily="34" charset="0"/>
              </a:rPr>
              <a:t>. Since many residents are occasionally incontinent and the pervasive </a:t>
            </a:r>
            <a:r>
              <a:rPr lang="en-US" sz="1400" dirty="0" err="1">
                <a:latin typeface="Avenir Next Condensed" panose="020B0506020202020204" pitchFamily="34" charset="0"/>
              </a:rPr>
              <a:t>odours</a:t>
            </a:r>
            <a:r>
              <a:rPr lang="en-US" sz="1400" dirty="0">
                <a:latin typeface="Avenir Next Condensed" panose="020B0506020202020204" pitchFamily="34" charset="0"/>
              </a:rPr>
              <a:t> can give an impression of uncleanliness.</a:t>
            </a:r>
          </a:p>
          <a:p>
            <a:r>
              <a:rPr lang="en-US" sz="1400" b="1" dirty="0">
                <a:latin typeface="Avenir Next Condensed" panose="020B0506020202020204" pitchFamily="34" charset="0"/>
              </a:rPr>
              <a:t>Accessibility</a:t>
            </a:r>
            <a:r>
              <a:rPr lang="en-US" sz="1400" dirty="0">
                <a:latin typeface="Avenir Next Condensed" panose="020B0506020202020204" pitchFamily="34" charset="0"/>
              </a:rPr>
              <a:t>. All spaces, both inside and outside, should be designed to </a:t>
            </a:r>
            <a:r>
              <a:rPr lang="en-US" sz="1400" dirty="0" err="1">
                <a:latin typeface="Avenir Next Condensed" panose="020B0506020202020204" pitchFamily="34" charset="0"/>
              </a:rPr>
              <a:t>accomodate</a:t>
            </a:r>
            <a:r>
              <a:rPr lang="en-US" sz="1400" dirty="0">
                <a:latin typeface="Avenir Next Condensed" panose="020B0506020202020204" pitchFamily="34" charset="0"/>
              </a:rPr>
              <a:t> the many residents who will require the assistance of canes, crutches, walkers, or wheelchairs. </a:t>
            </a:r>
          </a:p>
          <a:p>
            <a:r>
              <a:rPr lang="en-US" sz="1400" b="1" dirty="0">
                <a:latin typeface="Avenir Next Condensed" panose="020B0506020202020204" pitchFamily="34" charset="0"/>
              </a:rPr>
              <a:t> Security and safety</a:t>
            </a:r>
            <a:r>
              <a:rPr lang="en-US" sz="1400" dirty="0">
                <a:latin typeface="Avenir Next Condensed" panose="020B0506020202020204" pitchFamily="34" charset="0"/>
              </a:rPr>
              <a:t>. In order to address security and safety concerns, the design of nursing homes must include the use of non-reflective and non-slip floors to avoid falls; control of exits</a:t>
            </a:r>
          </a:p>
          <a:p>
            <a:endParaRPr lang="it-IT" sz="1400" dirty="0">
              <a:latin typeface="Avenir Next Condensed" panose="020B0506020202020204" pitchFamily="34" charset="0"/>
            </a:endParaRPr>
          </a:p>
        </p:txBody>
      </p:sp>
    </p:spTree>
    <p:extLst>
      <p:ext uri="{BB962C8B-B14F-4D97-AF65-F5344CB8AC3E}">
        <p14:creationId xmlns:p14="http://schemas.microsoft.com/office/powerpoint/2010/main" val="320512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3600" dirty="0">
                <a:solidFill>
                  <a:srgbClr val="FF0000"/>
                </a:solidFill>
                <a:latin typeface="Arial Rounded MT Bold" panose="020F0704030504030204" pitchFamily="34" charset="0"/>
              </a:rPr>
              <a:t>IS MEAL ASSISTANCE OR MEAL PREPARATION OFFERED IN THE HOME? </a:t>
            </a:r>
            <a:endParaRPr lang="it-IT" sz="3600" dirty="0">
              <a:solidFill>
                <a:srgbClr val="FF0000"/>
              </a:solidFill>
              <a:latin typeface="Arial Rounded MT Bold" panose="020F0704030504030204" pitchFamily="34" charset="0"/>
            </a:endParaRPr>
          </a:p>
        </p:txBody>
      </p:sp>
      <p:sp>
        <p:nvSpPr>
          <p:cNvPr id="4" name="Rectangle 1"/>
          <p:cNvSpPr>
            <a:spLocks noGrp="1" noChangeArrowheads="1"/>
          </p:cNvSpPr>
          <p:nvPr>
            <p:ph idx="1"/>
          </p:nvPr>
        </p:nvSpPr>
        <p:spPr bwMode="auto">
          <a:xfrm>
            <a:off x="1215735" y="2767668"/>
            <a:ext cx="908165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026"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Meal</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assistance</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and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assistance</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in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preparing</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meals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in  nursing home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also</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provided</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Naturally</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before</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carrying</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out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this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assistance</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the nurse must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ensure</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that</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the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patient</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able</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to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eat</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on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his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own</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or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if</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he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needs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to be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fed</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he must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know</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the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patient’s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alimentary</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habits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or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intollerances</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and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whether</a:t>
            </a:r>
            <a:r>
              <a:rPr lang="it-IT" altLang="it-IT" sz="2100" dirty="0">
                <a:solidFill>
                  <a:srgbClr val="000000"/>
                </a:solidFill>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he must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follow</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certain</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 </a:t>
            </a:r>
            <a:r>
              <a:rPr kumimoji="0" lang="it-IT" altLang="it-IT" sz="2100" b="0" i="0" u="none" strike="noStrike" cap="none" normalizeH="0" baseline="0" dirty="0" err="1">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diet</a:t>
            </a:r>
            <a:r>
              <a:rPr kumimoji="0" lang="it-IT" altLang="it-IT" sz="2100" b="0" i="0" u="none" strike="noStrike" cap="none" normalizeH="0" baseline="0" dirty="0">
                <a:ln>
                  <a:noFill/>
                </a:ln>
                <a:solidFill>
                  <a:srgbClr val="000000"/>
                </a:solidFill>
                <a:effectLst/>
                <a:latin typeface="Avenir Next Condensed" panose="020B0506020202020204" pitchFamily="34" charset="0"/>
                <a:ea typeface="Times New Roman" panose="02020603050405020304" pitchFamily="18" charset="0"/>
                <a:cs typeface="Courier New" panose="02070309020205020404" pitchFamily="49" charset="0"/>
              </a:rPr>
              <a:t>.</a:t>
            </a:r>
            <a:r>
              <a:rPr kumimoji="0" lang="it-IT" altLang="it-IT" sz="900" b="0" i="0" u="none" strike="noStrike" cap="none" normalizeH="0" baseline="0" dirty="0">
                <a:ln>
                  <a:noFill/>
                </a:ln>
                <a:solidFill>
                  <a:schemeClr val="tx1"/>
                </a:solidFill>
                <a:effectLst/>
                <a:latin typeface="Avenir Next Condensed" panose="020B0506020202020204" pitchFamily="34" charset="0"/>
              </a:rPr>
              <a:t> </a:t>
            </a:r>
            <a:endParaRPr kumimoji="0" lang="it-IT" altLang="it-IT" sz="1800" b="0" i="0" u="none" strike="noStrike" cap="none" normalizeH="0" baseline="0" dirty="0">
              <a:ln>
                <a:noFill/>
              </a:ln>
              <a:solidFill>
                <a:schemeClr val="tx1"/>
              </a:solidFill>
              <a:effectLst/>
              <a:latin typeface="Avenir Next Condensed" panose="020B0506020202020204" pitchFamily="34" charset="0"/>
            </a:endParaRPr>
          </a:p>
        </p:txBody>
      </p:sp>
      <p:pic>
        <p:nvPicPr>
          <p:cNvPr id="6147" name="Picture 3" descr="Operatori Socio Sanitari e la somministrazione dei pa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066" y="4294750"/>
            <a:ext cx="2764270" cy="1916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4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par>
                          <p:cTn id="14" fill="hold">
                            <p:stCondLst>
                              <p:cond delay="2500"/>
                            </p:stCondLst>
                            <p:childTnLst>
                              <p:par>
                                <p:cTn id="15" presetID="6" presetClass="entr" presetSubtype="16" fill="hold" nodeType="after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ircle(in)">
                                      <p:cBhvr>
                                        <p:cTn id="1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282</TotalTime>
  <Words>951</Words>
  <Application>Microsoft Office PowerPoint</Application>
  <PresentationFormat>Širokoúhlá obrazovka</PresentationFormat>
  <Paragraphs>43</Paragraphs>
  <Slides>13</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13</vt:i4>
      </vt:variant>
    </vt:vector>
  </HeadingPairs>
  <TitlesOfParts>
    <vt:vector size="21" baseType="lpstr">
      <vt:lpstr>Apple Chancery</vt:lpstr>
      <vt:lpstr>Arial</vt:lpstr>
      <vt:lpstr>Arial Rounded MT Bold</vt:lpstr>
      <vt:lpstr>Avenir Next Condensed</vt:lpstr>
      <vt:lpstr>Courier New</vt:lpstr>
      <vt:lpstr>Garamond</vt:lpstr>
      <vt:lpstr>Times New Roman</vt:lpstr>
      <vt:lpstr>Organico</vt:lpstr>
      <vt:lpstr>Prezentace aplikace PowerPoint</vt:lpstr>
      <vt:lpstr>Prezentace aplikace PowerPoint</vt:lpstr>
      <vt:lpstr>DO STUDENT HAVE A WORKING EXPERIENCE IN A HOME CARE ? HOW OFTEN? HOW IS THAT ORGANIZED?</vt:lpstr>
      <vt:lpstr>HOW IS HOME CARE ORGANIZED IN EACH COUNTRY ?</vt:lpstr>
      <vt:lpstr>HOW ARE COMMUNICATIONS BETWEEN THE DIFFERENT PEOPLE INVOLVED IN THE HOME CARRIED OUT? WHO COORDINATES THE CARE? THE LIFE PROJECT, INDIVIDUALIZED PROJECT?</vt:lpstr>
      <vt:lpstr>HOW MANY PATIENTS DOES THE NURSE VISIT A DAY ON AVERAGE?</vt:lpstr>
      <vt:lpstr>WHAT PROCEDURES CAN NURSES OR HEALTH CARE AIDES PROVIDE?</vt:lpstr>
      <vt:lpstr>KEY FEATURES OF A NURSING HOME FACILITY</vt:lpstr>
      <vt:lpstr>IS MEAL ASSISTANCE OR MEAL PREPARATION OFFERED IN THE HOME? </vt:lpstr>
      <vt:lpstr>IS LAUNDRY CARE OFFERED IN THE HOME?</vt:lpstr>
      <vt:lpstr>HOW IS THE END OF LIFE SUPPORTED AT HOME</vt:lpstr>
      <vt:lpstr>LINKS WITH THE FAMILY</vt:lpstr>
      <vt:lpstr>THANKS EVERYBODY FOR THE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Miluše Matějcová</cp:lastModifiedBy>
  <cp:revision>31</cp:revision>
  <dcterms:created xsi:type="dcterms:W3CDTF">2023-01-27T16:38:33Z</dcterms:created>
  <dcterms:modified xsi:type="dcterms:W3CDTF">2023-06-22T08:15:47Z</dcterms:modified>
</cp:coreProperties>
</file>