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9"/>
  </p:notesMasterIdLst>
  <p:sldIdLst>
    <p:sldId id="282"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9" r:id="rId26"/>
    <p:sldId id="280" r:id="rId27"/>
    <p:sldId id="281"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8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Century Gothic"/>
              </a:rPr>
              <a:t>Cliquez pour déplacer la diapo</a:t>
            </a:r>
          </a:p>
        </p:txBody>
      </p:sp>
      <p:sp>
        <p:nvSpPr>
          <p:cNvPr id="14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147"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14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14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15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124FD4F-C73F-42AF-ADEC-D11DC271BAB2}" type="slidenum">
              <a:rPr lang="fr-FR" sz="1400" b="0" strike="noStrike" spc="-1">
                <a:latin typeface="Times New Roman"/>
              </a:rPr>
              <a:t>‹#›</a:t>
            </a:fld>
            <a:endParaRPr lang="fr-FR" sz="1400" b="0" strike="noStrike" spc="-1">
              <a:latin typeface="Times New Roman"/>
            </a:endParaRPr>
          </a:p>
        </p:txBody>
      </p:sp>
    </p:spTree>
    <p:extLst>
      <p:ext uri="{BB962C8B-B14F-4D97-AF65-F5344CB8AC3E}">
        <p14:creationId xmlns:p14="http://schemas.microsoft.com/office/powerpoint/2010/main" val="202398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1143000" y="685800"/>
            <a:ext cx="4572000" cy="3429000"/>
          </a:xfrm>
          <a:prstGeom prst="rect">
            <a:avLst/>
          </a:prstGeom>
        </p:spPr>
      </p:sp>
      <p:sp>
        <p:nvSpPr>
          <p:cNvPr id="216" name="PlaceHolder 2"/>
          <p:cNvSpPr>
            <a:spLocks noGrp="1"/>
          </p:cNvSpPr>
          <p:nvPr>
            <p:ph type="body"/>
          </p:nvPr>
        </p:nvSpPr>
        <p:spPr>
          <a:xfrm>
            <a:off x="685800" y="4343400"/>
            <a:ext cx="5486040" cy="4114440"/>
          </a:xfrm>
          <a:prstGeom prst="rect">
            <a:avLst/>
          </a:prstGeom>
        </p:spPr>
        <p:txBody>
          <a:bodyPr>
            <a:noAutofit/>
          </a:bodyPr>
          <a:lstStyle/>
          <a:p>
            <a:endParaRPr lang="fr-FR" sz="2000" b="0" strike="noStrike" spc="-1">
              <a:latin typeface="Arial"/>
            </a:endParaRPr>
          </a:p>
        </p:txBody>
      </p:sp>
      <p:sp>
        <p:nvSpPr>
          <p:cNvPr id="217"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0883B031-73EF-4CD8-82EF-8E91A1E0BAD1}" type="slidenum">
              <a:rPr lang="fr-FR" sz="1200" b="0" strike="noStrike" spc="-1">
                <a:solidFill>
                  <a:srgbClr val="000000"/>
                </a:solidFill>
                <a:latin typeface="+mn-lt"/>
                <a:ea typeface="+mn-ea"/>
              </a:rPr>
              <a:t>2</a:t>
            </a:fld>
            <a:endParaRPr lang="fr-FR" sz="1200" b="0" strike="noStrike" spc="-1">
              <a:latin typeface="Times New Roman"/>
            </a:endParaRPr>
          </a:p>
        </p:txBody>
      </p:sp>
    </p:spTree>
    <p:extLst>
      <p:ext uri="{BB962C8B-B14F-4D97-AF65-F5344CB8AC3E}">
        <p14:creationId xmlns:p14="http://schemas.microsoft.com/office/powerpoint/2010/main" val="325694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39" name="PlaceHolder 2"/>
          <p:cNvSpPr>
            <a:spLocks noGrp="1"/>
          </p:cNvSpPr>
          <p:nvPr>
            <p:ph type="body"/>
          </p:nvPr>
        </p:nvSpPr>
        <p:spPr>
          <a:xfrm>
            <a:off x="457200" y="175248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0" name="PlaceHolder 3"/>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42"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3"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4"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5" name="PlaceHolder 5"/>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47" name="PlaceHolder 2"/>
          <p:cNvSpPr>
            <a:spLocks noGrp="1"/>
          </p:cNvSpPr>
          <p:nvPr>
            <p:ph type="body"/>
          </p:nvPr>
        </p:nvSpPr>
        <p:spPr>
          <a:xfrm>
            <a:off x="45720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8" name="PlaceHolder 3"/>
          <p:cNvSpPr>
            <a:spLocks noGrp="1"/>
          </p:cNvSpPr>
          <p:nvPr>
            <p:ph type="body"/>
          </p:nvPr>
        </p:nvSpPr>
        <p:spPr>
          <a:xfrm>
            <a:off x="323964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49" name="PlaceHolder 4"/>
          <p:cNvSpPr>
            <a:spLocks noGrp="1"/>
          </p:cNvSpPr>
          <p:nvPr>
            <p:ph type="body"/>
          </p:nvPr>
        </p:nvSpPr>
        <p:spPr>
          <a:xfrm>
            <a:off x="602208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50" name="PlaceHolder 5"/>
          <p:cNvSpPr>
            <a:spLocks noGrp="1"/>
          </p:cNvSpPr>
          <p:nvPr>
            <p:ph type="body"/>
          </p:nvPr>
        </p:nvSpPr>
        <p:spPr>
          <a:xfrm>
            <a:off x="45720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51" name="PlaceHolder 6"/>
          <p:cNvSpPr>
            <a:spLocks noGrp="1"/>
          </p:cNvSpPr>
          <p:nvPr>
            <p:ph type="body"/>
          </p:nvPr>
        </p:nvSpPr>
        <p:spPr>
          <a:xfrm>
            <a:off x="323964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52" name="PlaceHolder 7"/>
          <p:cNvSpPr>
            <a:spLocks noGrp="1"/>
          </p:cNvSpPr>
          <p:nvPr>
            <p:ph type="body"/>
          </p:nvPr>
        </p:nvSpPr>
        <p:spPr>
          <a:xfrm>
            <a:off x="602208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63" name="PlaceHolder 2"/>
          <p:cNvSpPr>
            <a:spLocks noGrp="1"/>
          </p:cNvSpPr>
          <p:nvPr>
            <p:ph type="subTitle"/>
          </p:nvPr>
        </p:nvSpPr>
        <p:spPr>
          <a:xfrm>
            <a:off x="457200" y="1752480"/>
            <a:ext cx="8229240" cy="4373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65" name="PlaceHolder 2"/>
          <p:cNvSpPr>
            <a:spLocks noGrp="1"/>
          </p:cNvSpPr>
          <p:nvPr>
            <p:ph type="body"/>
          </p:nvPr>
        </p:nvSpPr>
        <p:spPr>
          <a:xfrm>
            <a:off x="457200" y="1752480"/>
            <a:ext cx="822924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67"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68"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26240" y="408240"/>
            <a:ext cx="8260200" cy="48171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72"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73"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74"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8" name="PlaceHolder 2"/>
          <p:cNvSpPr>
            <a:spLocks noGrp="1"/>
          </p:cNvSpPr>
          <p:nvPr>
            <p:ph type="subTitle"/>
          </p:nvPr>
        </p:nvSpPr>
        <p:spPr>
          <a:xfrm>
            <a:off x="457200" y="1752480"/>
            <a:ext cx="8229240" cy="4373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76"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77"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78" name="PlaceHolder 4"/>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80"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81"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82" name="PlaceHolder 4"/>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84" name="PlaceHolder 2"/>
          <p:cNvSpPr>
            <a:spLocks noGrp="1"/>
          </p:cNvSpPr>
          <p:nvPr>
            <p:ph type="body"/>
          </p:nvPr>
        </p:nvSpPr>
        <p:spPr>
          <a:xfrm>
            <a:off x="457200" y="175248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85" name="PlaceHolder 3"/>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87"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88"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89"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0" name="PlaceHolder 5"/>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92" name="PlaceHolder 2"/>
          <p:cNvSpPr>
            <a:spLocks noGrp="1"/>
          </p:cNvSpPr>
          <p:nvPr>
            <p:ph type="body"/>
          </p:nvPr>
        </p:nvSpPr>
        <p:spPr>
          <a:xfrm>
            <a:off x="45720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3" name="PlaceHolder 3"/>
          <p:cNvSpPr>
            <a:spLocks noGrp="1"/>
          </p:cNvSpPr>
          <p:nvPr>
            <p:ph type="body"/>
          </p:nvPr>
        </p:nvSpPr>
        <p:spPr>
          <a:xfrm>
            <a:off x="323964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4" name="PlaceHolder 4"/>
          <p:cNvSpPr>
            <a:spLocks noGrp="1"/>
          </p:cNvSpPr>
          <p:nvPr>
            <p:ph type="body"/>
          </p:nvPr>
        </p:nvSpPr>
        <p:spPr>
          <a:xfrm>
            <a:off x="602208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5" name="PlaceHolder 5"/>
          <p:cNvSpPr>
            <a:spLocks noGrp="1"/>
          </p:cNvSpPr>
          <p:nvPr>
            <p:ph type="body"/>
          </p:nvPr>
        </p:nvSpPr>
        <p:spPr>
          <a:xfrm>
            <a:off x="45720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6" name="PlaceHolder 6"/>
          <p:cNvSpPr>
            <a:spLocks noGrp="1"/>
          </p:cNvSpPr>
          <p:nvPr>
            <p:ph type="body"/>
          </p:nvPr>
        </p:nvSpPr>
        <p:spPr>
          <a:xfrm>
            <a:off x="323964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97" name="PlaceHolder 7"/>
          <p:cNvSpPr>
            <a:spLocks noGrp="1"/>
          </p:cNvSpPr>
          <p:nvPr>
            <p:ph type="body"/>
          </p:nvPr>
        </p:nvSpPr>
        <p:spPr>
          <a:xfrm>
            <a:off x="602208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10" name="PlaceHolder 2"/>
          <p:cNvSpPr>
            <a:spLocks noGrp="1"/>
          </p:cNvSpPr>
          <p:nvPr>
            <p:ph type="subTitle"/>
          </p:nvPr>
        </p:nvSpPr>
        <p:spPr>
          <a:xfrm>
            <a:off x="457200" y="1752480"/>
            <a:ext cx="8229240" cy="4373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12" name="PlaceHolder 2"/>
          <p:cNvSpPr>
            <a:spLocks noGrp="1"/>
          </p:cNvSpPr>
          <p:nvPr>
            <p:ph type="body"/>
          </p:nvPr>
        </p:nvSpPr>
        <p:spPr>
          <a:xfrm>
            <a:off x="457200" y="1752480"/>
            <a:ext cx="822924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14"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15"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20" name="PlaceHolder 2"/>
          <p:cNvSpPr>
            <a:spLocks noGrp="1"/>
          </p:cNvSpPr>
          <p:nvPr>
            <p:ph type="body"/>
          </p:nvPr>
        </p:nvSpPr>
        <p:spPr>
          <a:xfrm>
            <a:off x="457200" y="1752480"/>
            <a:ext cx="822924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426240" y="408240"/>
            <a:ext cx="8260200" cy="48171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19"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0"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1"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23"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4"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5" name="PlaceHolder 4"/>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27"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8"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29" name="PlaceHolder 4"/>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31" name="PlaceHolder 2"/>
          <p:cNvSpPr>
            <a:spLocks noGrp="1"/>
          </p:cNvSpPr>
          <p:nvPr>
            <p:ph type="body"/>
          </p:nvPr>
        </p:nvSpPr>
        <p:spPr>
          <a:xfrm>
            <a:off x="457200" y="175248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32" name="PlaceHolder 3"/>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34"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35"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36"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37" name="PlaceHolder 5"/>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139" name="PlaceHolder 2"/>
          <p:cNvSpPr>
            <a:spLocks noGrp="1"/>
          </p:cNvSpPr>
          <p:nvPr>
            <p:ph type="body"/>
          </p:nvPr>
        </p:nvSpPr>
        <p:spPr>
          <a:xfrm>
            <a:off x="45720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40" name="PlaceHolder 3"/>
          <p:cNvSpPr>
            <a:spLocks noGrp="1"/>
          </p:cNvSpPr>
          <p:nvPr>
            <p:ph type="body"/>
          </p:nvPr>
        </p:nvSpPr>
        <p:spPr>
          <a:xfrm>
            <a:off x="323964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41" name="PlaceHolder 4"/>
          <p:cNvSpPr>
            <a:spLocks noGrp="1"/>
          </p:cNvSpPr>
          <p:nvPr>
            <p:ph type="body"/>
          </p:nvPr>
        </p:nvSpPr>
        <p:spPr>
          <a:xfrm>
            <a:off x="6022080" y="175248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42" name="PlaceHolder 5"/>
          <p:cNvSpPr>
            <a:spLocks noGrp="1"/>
          </p:cNvSpPr>
          <p:nvPr>
            <p:ph type="body"/>
          </p:nvPr>
        </p:nvSpPr>
        <p:spPr>
          <a:xfrm>
            <a:off x="45720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43" name="PlaceHolder 6"/>
          <p:cNvSpPr>
            <a:spLocks noGrp="1"/>
          </p:cNvSpPr>
          <p:nvPr>
            <p:ph type="body"/>
          </p:nvPr>
        </p:nvSpPr>
        <p:spPr>
          <a:xfrm>
            <a:off x="323964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144" name="PlaceHolder 7"/>
          <p:cNvSpPr>
            <a:spLocks noGrp="1"/>
          </p:cNvSpPr>
          <p:nvPr>
            <p:ph type="body"/>
          </p:nvPr>
        </p:nvSpPr>
        <p:spPr>
          <a:xfrm>
            <a:off x="6022080" y="4037040"/>
            <a:ext cx="26496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22"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23"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426240" y="408240"/>
            <a:ext cx="8260200" cy="48171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27"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28" name="PlaceHolder 3"/>
          <p:cNvSpPr>
            <a:spLocks noGrp="1"/>
          </p:cNvSpPr>
          <p:nvPr>
            <p:ph type="body"/>
          </p:nvPr>
        </p:nvSpPr>
        <p:spPr>
          <a:xfrm>
            <a:off x="467424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29" name="PlaceHolder 4"/>
          <p:cNvSpPr>
            <a:spLocks noGrp="1"/>
          </p:cNvSpPr>
          <p:nvPr>
            <p:ph type="body"/>
          </p:nvPr>
        </p:nvSpPr>
        <p:spPr>
          <a:xfrm>
            <a:off x="45720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31" name="PlaceHolder 2"/>
          <p:cNvSpPr>
            <a:spLocks noGrp="1"/>
          </p:cNvSpPr>
          <p:nvPr>
            <p:ph type="body"/>
          </p:nvPr>
        </p:nvSpPr>
        <p:spPr>
          <a:xfrm>
            <a:off x="457200" y="1752480"/>
            <a:ext cx="4015800" cy="437328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32"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33" name="PlaceHolder 4"/>
          <p:cNvSpPr>
            <a:spLocks noGrp="1"/>
          </p:cNvSpPr>
          <p:nvPr>
            <p:ph type="body"/>
          </p:nvPr>
        </p:nvSpPr>
        <p:spPr>
          <a:xfrm>
            <a:off x="4674240" y="403704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26240" y="408240"/>
            <a:ext cx="8260200" cy="1038960"/>
          </a:xfrm>
          <a:prstGeom prst="rect">
            <a:avLst/>
          </a:prstGeom>
        </p:spPr>
        <p:txBody>
          <a:bodyPr lIns="0" tIns="0" rIns="0" bIns="0" anchor="ctr">
            <a:spAutoFit/>
          </a:bodyPr>
          <a:lstStyle/>
          <a:p>
            <a:endParaRPr lang="fr-FR" sz="1800" b="0" strike="noStrike" spc="-1">
              <a:solidFill>
                <a:srgbClr val="000000"/>
              </a:solidFill>
              <a:latin typeface="Century Gothic"/>
            </a:endParaRPr>
          </a:p>
        </p:txBody>
      </p:sp>
      <p:sp>
        <p:nvSpPr>
          <p:cNvPr id="35" name="PlaceHolder 2"/>
          <p:cNvSpPr>
            <a:spLocks noGrp="1"/>
          </p:cNvSpPr>
          <p:nvPr>
            <p:ph type="body"/>
          </p:nvPr>
        </p:nvSpPr>
        <p:spPr>
          <a:xfrm>
            <a:off x="45720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36" name="PlaceHolder 3"/>
          <p:cNvSpPr>
            <a:spLocks noGrp="1"/>
          </p:cNvSpPr>
          <p:nvPr>
            <p:ph type="body"/>
          </p:nvPr>
        </p:nvSpPr>
        <p:spPr>
          <a:xfrm>
            <a:off x="4674240" y="1752480"/>
            <a:ext cx="401580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
        <p:nvSpPr>
          <p:cNvPr id="37" name="PlaceHolder 4"/>
          <p:cNvSpPr>
            <a:spLocks noGrp="1"/>
          </p:cNvSpPr>
          <p:nvPr>
            <p:ph type="body"/>
          </p:nvPr>
        </p:nvSpPr>
        <p:spPr>
          <a:xfrm>
            <a:off x="457200" y="4037040"/>
            <a:ext cx="8229240" cy="2085840"/>
          </a:xfrm>
          <a:prstGeom prst="rect">
            <a:avLst/>
          </a:prstGeom>
        </p:spPr>
        <p:txBody>
          <a:bodyPr lIns="0" tIns="0" rIns="0" bIns="0">
            <a:normAutofit/>
          </a:bodyPr>
          <a:lstStyle/>
          <a:p>
            <a:endParaRPr lang="fr-FR" sz="2400" b="0" strike="noStrike" spc="-1">
              <a:solidFill>
                <a:srgbClr val="564B3C"/>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sp>
        <p:nvSpPr>
          <p:cNvPr id="17" name="CustomShape 1" hidden="1"/>
          <p:cNvSpPr/>
          <p:nvPr/>
        </p:nvSpPr>
        <p:spPr>
          <a:xfrm>
            <a:off x="0" y="0"/>
            <a:ext cx="914364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8" name="CustomShape 2" hidden="1"/>
          <p:cNvSpPr/>
          <p:nvPr/>
        </p:nvSpPr>
        <p:spPr>
          <a:xfrm>
            <a:off x="91440" y="101520"/>
            <a:ext cx="8960760" cy="6664680"/>
          </a:xfrm>
          <a:prstGeom prst="roundRect">
            <a:avLst>
              <a:gd name="adj" fmla="val 1735"/>
            </a:avLst>
          </a:prstGeom>
          <a:blipFill rotWithShape="0">
            <a:blip r:embed="rId15"/>
            <a:tile/>
          </a:blipFill>
          <a:ln w="12600">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274320" y="278280"/>
            <a:ext cx="8595000" cy="13255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372960" y="372960"/>
            <a:ext cx="8380080" cy="1118160"/>
          </a:xfrm>
          <a:prstGeom prst="rect">
            <a:avLst/>
          </a:prstGeom>
          <a:solidFill>
            <a:srgbClr val="FFFFFF"/>
          </a:solidFill>
          <a:ln w="6480">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0"/>
            <a:ext cx="914364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91440" y="101520"/>
            <a:ext cx="8960760" cy="6664680"/>
          </a:xfrm>
          <a:prstGeom prst="roundRect">
            <a:avLst>
              <a:gd name="adj" fmla="val 1735"/>
            </a:avLst>
          </a:prstGeom>
          <a:blipFill rotWithShape="0">
            <a:blip r:embed="rId15"/>
            <a:tile/>
          </a:blipFill>
          <a:ln w="12600">
            <a:noFill/>
          </a:ln>
        </p:spPr>
        <p:style>
          <a:lnRef idx="2">
            <a:schemeClr val="accent1">
              <a:shade val="50000"/>
            </a:schemeClr>
          </a:lnRef>
          <a:fillRef idx="1">
            <a:schemeClr val="accent1"/>
          </a:fillRef>
          <a:effectRef idx="0">
            <a:schemeClr val="accent1"/>
          </a:effectRef>
          <a:fontRef idx="minor"/>
        </p:style>
      </p:sp>
      <p:sp>
        <p:nvSpPr>
          <p:cNvPr id="6" name="PlaceHolder 7"/>
          <p:cNvSpPr>
            <a:spLocks noGrp="1"/>
          </p:cNvSpPr>
          <p:nvPr>
            <p:ph type="dt"/>
          </p:nvPr>
        </p:nvSpPr>
        <p:spPr>
          <a:xfrm>
            <a:off x="457200" y="6356520"/>
            <a:ext cx="2133360" cy="364680"/>
          </a:xfrm>
          <a:prstGeom prst="rect">
            <a:avLst/>
          </a:prstGeom>
        </p:spPr>
        <p:txBody>
          <a:bodyPr anchor="ctr">
            <a:noAutofit/>
          </a:bodyPr>
          <a:lstStyle/>
          <a:p>
            <a:pPr>
              <a:lnSpc>
                <a:spcPct val="100000"/>
              </a:lnSpc>
            </a:pPr>
            <a:fld id="{593B5ECD-7C91-411E-B9AC-D7D47761BC0F}" type="datetime">
              <a:rPr lang="fr-FR" sz="1200" b="0" strike="noStrike" spc="-1">
                <a:solidFill>
                  <a:srgbClr val="564B3C"/>
                </a:solidFill>
                <a:latin typeface="Century Gothic"/>
              </a:rPr>
              <a:t>22/06/2023</a:t>
            </a:fld>
            <a:endParaRPr lang="fr-FR" sz="1200" b="0" strike="noStrike" spc="-1">
              <a:latin typeface="Times New Roman"/>
            </a:endParaRPr>
          </a:p>
        </p:txBody>
      </p:sp>
      <p:sp>
        <p:nvSpPr>
          <p:cNvPr id="7" name="PlaceHolder 8"/>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8" name="CustomShape 9"/>
          <p:cNvSpPr/>
          <p:nvPr/>
        </p:nvSpPr>
        <p:spPr>
          <a:xfrm>
            <a:off x="345600" y="2942640"/>
            <a:ext cx="7147440" cy="24634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a:off x="7572600" y="2944800"/>
            <a:ext cx="1190160" cy="24595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a:off x="7712640" y="3136680"/>
            <a:ext cx="909720" cy="2075400"/>
          </a:xfrm>
          <a:prstGeom prst="rect">
            <a:avLst/>
          </a:prstGeom>
          <a:solidFill>
            <a:schemeClr val="accent3">
              <a:alpha val="70000"/>
            </a:schemeClr>
          </a:solidFill>
          <a:ln w="6480">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445320" y="3055680"/>
            <a:ext cx="6947640" cy="2244960"/>
          </a:xfrm>
          <a:prstGeom prst="rect">
            <a:avLst/>
          </a:prstGeom>
          <a:solidFill>
            <a:srgbClr val="FFFFFF"/>
          </a:solidFill>
          <a:ln w="6480">
            <a:noFill/>
          </a:ln>
        </p:spPr>
        <p:style>
          <a:lnRef idx="2">
            <a:schemeClr val="accent1">
              <a:shade val="50000"/>
            </a:schemeClr>
          </a:lnRef>
          <a:fillRef idx="1">
            <a:schemeClr val="accent1"/>
          </a:fillRef>
          <a:effectRef idx="0">
            <a:schemeClr val="accent1"/>
          </a:effectRef>
          <a:fontRef idx="minor"/>
        </p:style>
      </p:sp>
      <p:sp>
        <p:nvSpPr>
          <p:cNvPr id="12" name="PlaceHolder 13"/>
          <p:cNvSpPr>
            <a:spLocks noGrp="1"/>
          </p:cNvSpPr>
          <p:nvPr>
            <p:ph type="sldNum"/>
          </p:nvPr>
        </p:nvSpPr>
        <p:spPr>
          <a:xfrm>
            <a:off x="7786800" y="4625280"/>
            <a:ext cx="761760" cy="456840"/>
          </a:xfrm>
          <a:prstGeom prst="rect">
            <a:avLst/>
          </a:prstGeom>
        </p:spPr>
        <p:txBody>
          <a:bodyPr anchor="ctr">
            <a:noAutofit/>
          </a:bodyPr>
          <a:lstStyle/>
          <a:p>
            <a:pPr algn="ctr">
              <a:lnSpc>
                <a:spcPct val="100000"/>
              </a:lnSpc>
            </a:pPr>
            <a:fld id="{1A807611-AD0A-4338-94F0-68B6FE2F34EB}" type="slidenum">
              <a:rPr lang="fr-FR" sz="2800" b="0" strike="noStrike" spc="-1">
                <a:solidFill>
                  <a:srgbClr val="47534C"/>
                </a:solidFill>
                <a:latin typeface="Century Gothic"/>
              </a:rPr>
              <a:t>‹#›</a:t>
            </a:fld>
            <a:endParaRPr lang="fr-FR" sz="2800" b="0" strike="noStrike" spc="-1">
              <a:latin typeface="Times New Roman"/>
            </a:endParaRPr>
          </a:p>
        </p:txBody>
      </p:sp>
      <p:sp>
        <p:nvSpPr>
          <p:cNvPr id="13" name="CustomShape 14"/>
          <p:cNvSpPr/>
          <p:nvPr/>
        </p:nvSpPr>
        <p:spPr>
          <a:xfrm>
            <a:off x="541800" y="4559400"/>
            <a:ext cx="6754680" cy="663840"/>
          </a:xfrm>
          <a:prstGeom prst="rect">
            <a:avLst/>
          </a:prstGeom>
          <a:solidFill>
            <a:schemeClr val="accent1"/>
          </a:solidFill>
          <a:ln w="6480">
            <a:noFill/>
          </a:ln>
        </p:spPr>
        <p:style>
          <a:lnRef idx="2">
            <a:schemeClr val="accent1">
              <a:shade val="50000"/>
            </a:schemeClr>
          </a:lnRef>
          <a:fillRef idx="1">
            <a:schemeClr val="accent1"/>
          </a:fillRef>
          <a:effectRef idx="0">
            <a:schemeClr val="accent1"/>
          </a:effectRef>
          <a:fontRef idx="minor"/>
        </p:style>
      </p:sp>
      <p:sp>
        <p:nvSpPr>
          <p:cNvPr id="14" name="CustomShape 15"/>
          <p:cNvSpPr/>
          <p:nvPr/>
        </p:nvSpPr>
        <p:spPr>
          <a:xfrm>
            <a:off x="538920" y="3139560"/>
            <a:ext cx="6760440" cy="2077200"/>
          </a:xfrm>
          <a:prstGeom prst="rect">
            <a:avLst/>
          </a:prstGeom>
          <a:noFill/>
          <a:ln w="6480">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sp>
      <p:sp>
        <p:nvSpPr>
          <p:cNvPr id="15" name="PlaceHolder 16"/>
          <p:cNvSpPr>
            <a:spLocks noGrp="1"/>
          </p:cNvSpPr>
          <p:nvPr>
            <p:ph type="title"/>
          </p:nvPr>
        </p:nvSpPr>
        <p:spPr>
          <a:xfrm>
            <a:off x="604800" y="3227040"/>
            <a:ext cx="6629040" cy="1218960"/>
          </a:xfrm>
          <a:prstGeom prst="rect">
            <a:avLst/>
          </a:prstGeom>
        </p:spPr>
        <p:txBody>
          <a:bodyPr anchor="b">
            <a:noAutofit/>
          </a:bodyPr>
          <a:lstStyle/>
          <a:p>
            <a:pPr algn="ctr">
              <a:lnSpc>
                <a:spcPct val="100000"/>
              </a:lnSpc>
            </a:pPr>
            <a:r>
              <a:rPr lang="fr-FR" sz="4000" b="0" strike="noStrike" cap="all" spc="-1">
                <a:solidFill>
                  <a:srgbClr val="47534C"/>
                </a:solidFill>
                <a:latin typeface="Book Antiqua"/>
              </a:rPr>
              <a:t>Modifiez le style du titre</a:t>
            </a:r>
            <a:endParaRPr lang="fr-FR" sz="4000" b="0" strike="noStrike" spc="-1">
              <a:solidFill>
                <a:srgbClr val="000000"/>
              </a:solidFill>
              <a:latin typeface="Century Gothic"/>
            </a:endParaRPr>
          </a:p>
        </p:txBody>
      </p:sp>
      <p:sp>
        <p:nvSpPr>
          <p:cNvPr id="16" name="PlaceHolder 1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400" b="0" strike="noStrike" spc="-1">
                <a:solidFill>
                  <a:srgbClr val="564B3C"/>
                </a:solidFill>
                <a:latin typeface="Century Gothic"/>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564B3C"/>
                </a:solidFill>
                <a:latin typeface="Century Gothic"/>
              </a:rPr>
              <a:t>Second niveau de plan</a:t>
            </a:r>
          </a:p>
          <a:p>
            <a:pPr marL="1296000" lvl="2" indent="-288000">
              <a:spcBef>
                <a:spcPts val="850"/>
              </a:spcBef>
              <a:buClr>
                <a:srgbClr val="000000"/>
              </a:buClr>
              <a:buSzPct val="45000"/>
              <a:buFont typeface="Wingdings" charset="2"/>
              <a:buChar char=""/>
            </a:pPr>
            <a:r>
              <a:rPr lang="fr-FR" sz="1600" b="0" strike="noStrike" spc="-1">
                <a:solidFill>
                  <a:srgbClr val="564B3C"/>
                </a:solidFill>
                <a:latin typeface="Century Gothic"/>
              </a:rPr>
              <a:t>Troisième niveau de plan</a:t>
            </a:r>
          </a:p>
          <a:p>
            <a:pPr marL="1728000" lvl="3" indent="-216000">
              <a:spcBef>
                <a:spcPts val="567"/>
              </a:spcBef>
              <a:buClr>
                <a:srgbClr val="000000"/>
              </a:buClr>
              <a:buSzPct val="75000"/>
              <a:buFont typeface="Symbol" charset="2"/>
              <a:buChar char=""/>
            </a:pPr>
            <a:r>
              <a:rPr lang="fr-FR" sz="1600" b="0" strike="noStrike" spc="-1">
                <a:solidFill>
                  <a:srgbClr val="564B3C"/>
                </a:solidFill>
                <a:latin typeface="Century Gothic"/>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64B3C"/>
                </a:solidFill>
                <a:latin typeface="Century Gothic"/>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64B3C"/>
                </a:solidFill>
                <a:latin typeface="Century Gothic"/>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64B3C"/>
                </a:solidFill>
                <a:latin typeface="Century Gothic"/>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sp>
        <p:nvSpPr>
          <p:cNvPr id="53" name="CustomShape 1"/>
          <p:cNvSpPr/>
          <p:nvPr/>
        </p:nvSpPr>
        <p:spPr>
          <a:xfrm>
            <a:off x="0" y="0"/>
            <a:ext cx="914364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54" name="CustomShape 2"/>
          <p:cNvSpPr/>
          <p:nvPr/>
        </p:nvSpPr>
        <p:spPr>
          <a:xfrm>
            <a:off x="91440" y="101520"/>
            <a:ext cx="8960760" cy="6664680"/>
          </a:xfrm>
          <a:prstGeom prst="roundRect">
            <a:avLst>
              <a:gd name="adj" fmla="val 1735"/>
            </a:avLst>
          </a:prstGeom>
          <a:blipFill rotWithShape="0">
            <a:blip r:embed="rId15"/>
            <a:tile/>
          </a:blipFill>
          <a:ln w="12600">
            <a:noFill/>
          </a:ln>
        </p:spPr>
        <p:style>
          <a:lnRef idx="2">
            <a:schemeClr val="accent1">
              <a:shade val="50000"/>
            </a:schemeClr>
          </a:lnRef>
          <a:fillRef idx="1">
            <a:schemeClr val="accent1"/>
          </a:fillRef>
          <a:effectRef idx="0">
            <a:schemeClr val="accent1"/>
          </a:effectRef>
          <a:fontRef idx="minor"/>
        </p:style>
      </p:sp>
      <p:sp>
        <p:nvSpPr>
          <p:cNvPr id="55" name="CustomShape 3"/>
          <p:cNvSpPr/>
          <p:nvPr/>
        </p:nvSpPr>
        <p:spPr>
          <a:xfrm>
            <a:off x="274320" y="278280"/>
            <a:ext cx="8595000" cy="13255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p:style>
      </p:sp>
      <p:sp>
        <p:nvSpPr>
          <p:cNvPr id="56" name="CustomShape 4"/>
          <p:cNvSpPr/>
          <p:nvPr/>
        </p:nvSpPr>
        <p:spPr>
          <a:xfrm>
            <a:off x="372960" y="372960"/>
            <a:ext cx="8380080" cy="1118160"/>
          </a:xfrm>
          <a:prstGeom prst="rect">
            <a:avLst/>
          </a:prstGeom>
          <a:solidFill>
            <a:srgbClr val="FFFFFF"/>
          </a:solidFill>
          <a:ln w="6480">
            <a:noFill/>
          </a:ln>
        </p:spPr>
        <p:style>
          <a:lnRef idx="2">
            <a:schemeClr val="accent1">
              <a:shade val="50000"/>
            </a:schemeClr>
          </a:lnRef>
          <a:fillRef idx="1">
            <a:schemeClr val="accent1"/>
          </a:fillRef>
          <a:effectRef idx="0">
            <a:schemeClr val="accent1"/>
          </a:effectRef>
          <a:fontRef idx="minor"/>
        </p:style>
      </p:sp>
      <p:sp>
        <p:nvSpPr>
          <p:cNvPr id="57" name="PlaceHolder 5"/>
          <p:cNvSpPr>
            <a:spLocks noGrp="1"/>
          </p:cNvSpPr>
          <p:nvPr>
            <p:ph type="title"/>
          </p:nvPr>
        </p:nvSpPr>
        <p:spPr>
          <a:xfrm>
            <a:off x="426240" y="408240"/>
            <a:ext cx="8260200" cy="1038960"/>
          </a:xfrm>
          <a:prstGeom prst="rect">
            <a:avLst/>
          </a:prstGeom>
        </p:spPr>
        <p:txBody>
          <a:bodyPr anchor="ctr">
            <a:noAutofit/>
          </a:bodyPr>
          <a:lstStyle/>
          <a:p>
            <a:pPr algn="ctr">
              <a:lnSpc>
                <a:spcPct val="100000"/>
              </a:lnSpc>
            </a:pPr>
            <a:r>
              <a:rPr lang="fr-FR" sz="3500" b="0" strike="noStrike" cap="all" spc="-1">
                <a:solidFill>
                  <a:srgbClr val="6B7D72"/>
                </a:solidFill>
                <a:latin typeface="Book Antiqua"/>
              </a:rPr>
              <a:t>Modifiez le style du titre</a:t>
            </a:r>
            <a:endParaRPr lang="fr-FR" sz="3500" b="0" strike="noStrike" spc="-1">
              <a:solidFill>
                <a:srgbClr val="000000"/>
              </a:solidFill>
              <a:latin typeface="Century Gothic"/>
            </a:endParaRPr>
          </a:p>
        </p:txBody>
      </p:sp>
      <p:sp>
        <p:nvSpPr>
          <p:cNvPr id="58" name="PlaceHolder 6"/>
          <p:cNvSpPr>
            <a:spLocks noGrp="1"/>
          </p:cNvSpPr>
          <p:nvPr>
            <p:ph type="body"/>
          </p:nvPr>
        </p:nvSpPr>
        <p:spPr>
          <a:xfrm>
            <a:off x="457200" y="1752480"/>
            <a:ext cx="8229240" cy="4373280"/>
          </a:xfrm>
          <a:prstGeom prst="rect">
            <a:avLst/>
          </a:prstGeom>
        </p:spPr>
        <p:txBody>
          <a:bodyPr>
            <a:noAutofit/>
          </a:bodyPr>
          <a:lstStyle/>
          <a:p>
            <a:pPr marL="343080" indent="-228240">
              <a:lnSpc>
                <a:spcPct val="100000"/>
              </a:lnSpc>
              <a:spcBef>
                <a:spcPts val="479"/>
              </a:spcBef>
              <a:buClr>
                <a:srgbClr val="93A299"/>
              </a:buClr>
              <a:buFont typeface="Arial"/>
              <a:buChar char="•"/>
            </a:pPr>
            <a:r>
              <a:rPr lang="fr-FR" sz="2400" b="0" strike="noStrike" spc="-1">
                <a:solidFill>
                  <a:srgbClr val="564B3C"/>
                </a:solidFill>
                <a:latin typeface="Century Gothic"/>
              </a:rPr>
              <a:t>Modifiez les styles du texte du masque</a:t>
            </a:r>
          </a:p>
          <a:p>
            <a:pPr marL="640080" lvl="1" indent="-228240">
              <a:lnSpc>
                <a:spcPct val="100000"/>
              </a:lnSpc>
              <a:spcBef>
                <a:spcPts val="400"/>
              </a:spcBef>
              <a:buClr>
                <a:srgbClr val="CF543F"/>
              </a:buClr>
              <a:buFont typeface="Arial"/>
              <a:buChar char="•"/>
            </a:pPr>
            <a:r>
              <a:rPr lang="fr-FR" sz="2000" b="0" strike="noStrike" spc="-1">
                <a:solidFill>
                  <a:srgbClr val="564B3C"/>
                </a:solidFill>
                <a:latin typeface="Century Gothic"/>
              </a:rPr>
              <a:t>Deuxième niveau</a:t>
            </a:r>
          </a:p>
          <a:p>
            <a:pPr marL="914400" lvl="2" indent="-228240">
              <a:lnSpc>
                <a:spcPct val="100000"/>
              </a:lnSpc>
              <a:spcBef>
                <a:spcPts val="360"/>
              </a:spcBef>
              <a:buClr>
                <a:srgbClr val="B5AE53"/>
              </a:buClr>
              <a:buFont typeface="Arial"/>
              <a:buChar char="•"/>
            </a:pPr>
            <a:r>
              <a:rPr lang="fr-FR" sz="1800" b="0" strike="noStrike" spc="-1">
                <a:solidFill>
                  <a:srgbClr val="564B3C"/>
                </a:solidFill>
                <a:latin typeface="Century Gothic"/>
              </a:rPr>
              <a:t>Troisième niveau</a:t>
            </a:r>
          </a:p>
          <a:p>
            <a:pPr marL="1280160" lvl="3" indent="-228240">
              <a:lnSpc>
                <a:spcPct val="100000"/>
              </a:lnSpc>
              <a:spcBef>
                <a:spcPts val="320"/>
              </a:spcBef>
              <a:buClr>
                <a:srgbClr val="848058"/>
              </a:buClr>
              <a:buFont typeface="Arial"/>
              <a:buChar char="•"/>
            </a:pPr>
            <a:r>
              <a:rPr lang="fr-FR" sz="1600" b="0" strike="noStrike" spc="-1">
                <a:solidFill>
                  <a:srgbClr val="564B3C"/>
                </a:solidFill>
                <a:latin typeface="Century Gothic"/>
              </a:rPr>
              <a:t>Quatrième niveau</a:t>
            </a:r>
          </a:p>
          <a:p>
            <a:pPr marL="1554480" lvl="4" indent="-228240">
              <a:lnSpc>
                <a:spcPct val="100000"/>
              </a:lnSpc>
              <a:spcBef>
                <a:spcPts val="320"/>
              </a:spcBef>
              <a:buClr>
                <a:srgbClr val="E8B54D"/>
              </a:buClr>
              <a:buFont typeface="Arial"/>
              <a:buChar char="•"/>
            </a:pPr>
            <a:r>
              <a:rPr lang="fr-FR" sz="1600" b="0" strike="noStrike" spc="-1">
                <a:solidFill>
                  <a:srgbClr val="564B3C"/>
                </a:solidFill>
                <a:latin typeface="Century Gothic"/>
              </a:rPr>
              <a:t>Cinquième niveau</a:t>
            </a:r>
          </a:p>
        </p:txBody>
      </p:sp>
      <p:sp>
        <p:nvSpPr>
          <p:cNvPr id="59" name="PlaceHolder 7"/>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EF77CFE-DE0B-42A5-952A-8C4F488D4012}" type="datetime">
              <a:rPr lang="fr-FR" sz="1200" b="0" strike="noStrike" spc="-1">
                <a:solidFill>
                  <a:srgbClr val="564B3C"/>
                </a:solidFill>
                <a:latin typeface="Century Gothic"/>
              </a:rPr>
              <a:t>22/06/2023</a:t>
            </a:fld>
            <a:endParaRPr lang="fr-FR" sz="1200" b="0" strike="noStrike" spc="-1">
              <a:latin typeface="Times New Roman"/>
            </a:endParaRPr>
          </a:p>
        </p:txBody>
      </p:sp>
      <p:sp>
        <p:nvSpPr>
          <p:cNvPr id="60" name="PlaceHolder 8"/>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61" name="PlaceHolder 9"/>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83FB8E53-88D6-481A-B649-4E054D10C302}" type="slidenum">
              <a:rPr lang="fr-FR" sz="1200" b="0" strike="noStrike" spc="-1">
                <a:solidFill>
                  <a:srgbClr val="564B3C"/>
                </a:solidFill>
                <a:latin typeface="Century Gothic"/>
              </a:rPr>
              <a:t>‹#›</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sp>
        <p:nvSpPr>
          <p:cNvPr id="98" name="CustomShape 1" hidden="1"/>
          <p:cNvSpPr/>
          <p:nvPr/>
        </p:nvSpPr>
        <p:spPr>
          <a:xfrm>
            <a:off x="0" y="0"/>
            <a:ext cx="914364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99" name="CustomShape 2" hidden="1"/>
          <p:cNvSpPr/>
          <p:nvPr/>
        </p:nvSpPr>
        <p:spPr>
          <a:xfrm>
            <a:off x="91440" y="101520"/>
            <a:ext cx="8960760" cy="6664680"/>
          </a:xfrm>
          <a:prstGeom prst="roundRect">
            <a:avLst>
              <a:gd name="adj" fmla="val 1735"/>
            </a:avLst>
          </a:prstGeom>
          <a:blipFill rotWithShape="0">
            <a:blip r:embed="rId15"/>
            <a:tile/>
          </a:blipFill>
          <a:ln w="12600">
            <a:noFill/>
          </a:ln>
        </p:spPr>
        <p:style>
          <a:lnRef idx="2">
            <a:schemeClr val="accent1">
              <a:shade val="50000"/>
            </a:schemeClr>
          </a:lnRef>
          <a:fillRef idx="1">
            <a:schemeClr val="accent1"/>
          </a:fillRef>
          <a:effectRef idx="0">
            <a:schemeClr val="accent1"/>
          </a:effectRef>
          <a:fontRef idx="minor"/>
        </p:style>
      </p:sp>
      <p:sp>
        <p:nvSpPr>
          <p:cNvPr id="100" name="CustomShape 3" hidden="1"/>
          <p:cNvSpPr/>
          <p:nvPr/>
        </p:nvSpPr>
        <p:spPr>
          <a:xfrm>
            <a:off x="274320" y="278280"/>
            <a:ext cx="8595000" cy="13255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p:style>
      </p:sp>
      <p:sp>
        <p:nvSpPr>
          <p:cNvPr id="101" name="CustomShape 4" hidden="1"/>
          <p:cNvSpPr/>
          <p:nvPr/>
        </p:nvSpPr>
        <p:spPr>
          <a:xfrm>
            <a:off x="372960" y="372960"/>
            <a:ext cx="8380080" cy="1118160"/>
          </a:xfrm>
          <a:prstGeom prst="rect">
            <a:avLst/>
          </a:prstGeom>
          <a:solidFill>
            <a:srgbClr val="FFFFFF"/>
          </a:solidFill>
          <a:ln w="6480">
            <a:noFill/>
          </a:ln>
        </p:spPr>
        <p:style>
          <a:lnRef idx="2">
            <a:schemeClr val="accent1">
              <a:shade val="50000"/>
            </a:schemeClr>
          </a:lnRef>
          <a:fillRef idx="1">
            <a:schemeClr val="accent1"/>
          </a:fillRef>
          <a:effectRef idx="0">
            <a:schemeClr val="accent1"/>
          </a:effectRef>
          <a:fontRef idx="minor"/>
        </p:style>
      </p:sp>
      <p:sp>
        <p:nvSpPr>
          <p:cNvPr id="102" name="CustomShape 5"/>
          <p:cNvSpPr/>
          <p:nvPr/>
        </p:nvSpPr>
        <p:spPr>
          <a:xfrm>
            <a:off x="0" y="0"/>
            <a:ext cx="914364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03" name="CustomShape 6"/>
          <p:cNvSpPr/>
          <p:nvPr/>
        </p:nvSpPr>
        <p:spPr>
          <a:xfrm>
            <a:off x="91440" y="101520"/>
            <a:ext cx="8960760" cy="6664680"/>
          </a:xfrm>
          <a:prstGeom prst="roundRect">
            <a:avLst>
              <a:gd name="adj" fmla="val 1735"/>
            </a:avLst>
          </a:prstGeom>
          <a:blipFill rotWithShape="0">
            <a:blip r:embed="rId15"/>
            <a:tile/>
          </a:blipFill>
          <a:ln w="12600">
            <a:noFill/>
          </a:ln>
        </p:spPr>
        <p:style>
          <a:lnRef idx="2">
            <a:schemeClr val="accent1">
              <a:shade val="50000"/>
            </a:schemeClr>
          </a:lnRef>
          <a:fillRef idx="1">
            <a:schemeClr val="accent1"/>
          </a:fillRef>
          <a:effectRef idx="0">
            <a:schemeClr val="accent1"/>
          </a:effectRef>
          <a:fontRef idx="minor"/>
        </p:style>
      </p:sp>
      <p:sp>
        <p:nvSpPr>
          <p:cNvPr id="104" name="PlaceHolder 7"/>
          <p:cNvSpPr>
            <a:spLocks noGrp="1"/>
          </p:cNvSpPr>
          <p:nvPr>
            <p:ph type="dt"/>
          </p:nvPr>
        </p:nvSpPr>
        <p:spPr>
          <a:xfrm>
            <a:off x="457200" y="6356520"/>
            <a:ext cx="2133360" cy="364680"/>
          </a:xfrm>
          <a:prstGeom prst="rect">
            <a:avLst/>
          </a:prstGeom>
        </p:spPr>
        <p:txBody>
          <a:bodyPr anchor="ctr">
            <a:noAutofit/>
          </a:bodyPr>
          <a:lstStyle/>
          <a:p>
            <a:pPr>
              <a:lnSpc>
                <a:spcPct val="100000"/>
              </a:lnSpc>
            </a:pPr>
            <a:fld id="{E3D4E9E7-D008-44AC-B412-A279D57B0C6C}" type="datetime">
              <a:rPr lang="fr-FR" sz="1200" b="0" strike="noStrike" spc="-1">
                <a:solidFill>
                  <a:srgbClr val="564B3C"/>
                </a:solidFill>
                <a:latin typeface="Century Gothic"/>
              </a:rPr>
              <a:t>22/06/2023</a:t>
            </a:fld>
            <a:endParaRPr lang="fr-FR" sz="1200" b="0" strike="noStrike" spc="-1">
              <a:latin typeface="Times New Roman"/>
            </a:endParaRPr>
          </a:p>
        </p:txBody>
      </p:sp>
      <p:sp>
        <p:nvSpPr>
          <p:cNvPr id="105" name="PlaceHolder 8"/>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106" name="PlaceHolder 9"/>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C366BCD9-CC45-4C8C-91D8-1B3F451BBE51}" type="slidenum">
              <a:rPr lang="fr-FR" sz="1200" b="0" strike="noStrike" spc="-1">
                <a:solidFill>
                  <a:srgbClr val="564B3C"/>
                </a:solidFill>
                <a:latin typeface="Century Gothic"/>
              </a:rPr>
              <a:t>‹#›</a:t>
            </a:fld>
            <a:endParaRPr lang="fr-FR" sz="1200" b="0" strike="noStrike" spc="-1">
              <a:latin typeface="Times New Roman"/>
            </a:endParaRPr>
          </a:p>
        </p:txBody>
      </p:sp>
      <p:sp>
        <p:nvSpPr>
          <p:cNvPr id="107" name="PlaceHolder 10"/>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entury Gothic"/>
              </a:rPr>
              <a:t>Cliquez pour éditer le format du texte-titre</a:t>
            </a:r>
          </a:p>
        </p:txBody>
      </p:sp>
      <p:sp>
        <p:nvSpPr>
          <p:cNvPr id="108" name="PlaceHolder 11"/>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400" b="0" strike="noStrike" spc="-1">
                <a:solidFill>
                  <a:srgbClr val="564B3C"/>
                </a:solidFill>
                <a:latin typeface="Century Gothic"/>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564B3C"/>
                </a:solidFill>
                <a:latin typeface="Century Gothic"/>
              </a:rPr>
              <a:t>Second niveau de plan</a:t>
            </a:r>
          </a:p>
          <a:p>
            <a:pPr marL="1296000" lvl="2" indent="-288000">
              <a:spcBef>
                <a:spcPts val="850"/>
              </a:spcBef>
              <a:buClr>
                <a:srgbClr val="000000"/>
              </a:buClr>
              <a:buSzPct val="45000"/>
              <a:buFont typeface="Wingdings" charset="2"/>
              <a:buChar char=""/>
            </a:pPr>
            <a:r>
              <a:rPr lang="fr-FR" sz="1600" b="0" strike="noStrike" spc="-1">
                <a:solidFill>
                  <a:srgbClr val="564B3C"/>
                </a:solidFill>
                <a:latin typeface="Century Gothic"/>
              </a:rPr>
              <a:t>Troisième niveau de plan</a:t>
            </a:r>
          </a:p>
          <a:p>
            <a:pPr marL="1728000" lvl="3" indent="-216000">
              <a:spcBef>
                <a:spcPts val="567"/>
              </a:spcBef>
              <a:buClr>
                <a:srgbClr val="000000"/>
              </a:buClr>
              <a:buSzPct val="75000"/>
              <a:buFont typeface="Symbol" charset="2"/>
              <a:buChar char=""/>
            </a:pPr>
            <a:r>
              <a:rPr lang="fr-FR" sz="1600" b="0" strike="noStrike" spc="-1">
                <a:solidFill>
                  <a:srgbClr val="564B3C"/>
                </a:solidFill>
                <a:latin typeface="Century Gothic"/>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64B3C"/>
                </a:solidFill>
                <a:latin typeface="Century Gothic"/>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64B3C"/>
                </a:solidFill>
                <a:latin typeface="Century Gothic"/>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64B3C"/>
                </a:solidFill>
                <a:latin typeface="Century Gothic"/>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260648"/>
            <a:ext cx="9089010" cy="5112568"/>
          </a:xfrm>
          <a:prstGeom prst="rect">
            <a:avLst/>
          </a:prstGeom>
        </p:spPr>
      </p:pic>
    </p:spTree>
    <p:extLst>
      <p:ext uri="{BB962C8B-B14F-4D97-AF65-F5344CB8AC3E}">
        <p14:creationId xmlns:p14="http://schemas.microsoft.com/office/powerpoint/2010/main" val="51389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000" b="1" strike="noStrike" cap="all" spc="-1">
                <a:solidFill>
                  <a:srgbClr val="6B7D72"/>
                </a:solidFill>
                <a:latin typeface="Arial"/>
              </a:rPr>
              <a:t>3.How are communications between the different people involved in the home carried out? Who coordinates the care? the life project, individualized project?</a:t>
            </a:r>
            <a:endParaRPr lang="fr-FR" sz="2000" b="0" strike="noStrike" spc="-1">
              <a:solidFill>
                <a:srgbClr val="000000"/>
              </a:solidFill>
              <a:latin typeface="Century Gothic"/>
            </a:endParaRPr>
          </a:p>
        </p:txBody>
      </p:sp>
      <p:sp>
        <p:nvSpPr>
          <p:cNvPr id="173" name="TextShape 2"/>
          <p:cNvSpPr txBox="1"/>
          <p:nvPr/>
        </p:nvSpPr>
        <p:spPr>
          <a:xfrm>
            <a:off x="457200" y="1752480"/>
            <a:ext cx="8229240" cy="4373280"/>
          </a:xfrm>
          <a:prstGeom prst="rect">
            <a:avLst/>
          </a:prstGeom>
          <a:noFill/>
          <a:ln>
            <a:noFill/>
          </a:ln>
        </p:spPr>
        <p:txBody>
          <a:bodyPr>
            <a:normAutofit lnSpcReduction="10000"/>
          </a:bodyPr>
          <a:lstStyle/>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At home, transmissions are </a:t>
            </a:r>
            <a:r>
              <a:rPr lang="fr-FR" sz="2400" b="1" strike="noStrike" spc="-1" dirty="0" err="1">
                <a:solidFill>
                  <a:srgbClr val="564B3C"/>
                </a:solidFill>
                <a:latin typeface="Century Gothic"/>
              </a:rPr>
              <a:t>generally</a:t>
            </a:r>
            <a:r>
              <a:rPr lang="fr-FR" sz="2400" b="1" strike="noStrike" spc="-1" dirty="0">
                <a:solidFill>
                  <a:srgbClr val="564B3C"/>
                </a:solidFill>
                <a:latin typeface="Century Gothic"/>
              </a:rPr>
              <a:t> made in </a:t>
            </a:r>
            <a:r>
              <a:rPr lang="fr-FR" sz="2400" b="1" strike="noStrike" spc="-1" dirty="0" err="1">
                <a:solidFill>
                  <a:srgbClr val="564B3C"/>
                </a:solidFill>
                <a:latin typeface="Century Gothic"/>
              </a:rPr>
              <a:t>writing</a:t>
            </a:r>
            <a:r>
              <a:rPr lang="fr-FR" sz="2400" b="1" strike="noStrike" spc="-1" dirty="0">
                <a:solidFill>
                  <a:srgbClr val="564B3C"/>
                </a:solidFill>
                <a:latin typeface="Century Gothic"/>
              </a:rPr>
              <a:t> in a liaison book </a:t>
            </a:r>
            <a:r>
              <a:rPr lang="fr-FR" sz="2400" b="1" strike="noStrike" spc="-1" dirty="0" err="1">
                <a:solidFill>
                  <a:srgbClr val="564B3C"/>
                </a:solidFill>
                <a:latin typeface="Century Gothic"/>
              </a:rPr>
              <a:t>that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remains</a:t>
            </a:r>
            <a:r>
              <a:rPr lang="fr-FR" sz="2400" b="1" strike="noStrike" spc="-1" dirty="0">
                <a:solidFill>
                  <a:srgbClr val="564B3C"/>
                </a:solidFill>
                <a:latin typeface="Century Gothic"/>
              </a:rPr>
              <a:t> in the home of </a:t>
            </a:r>
            <a:r>
              <a:rPr lang="fr-FR" sz="2400" b="1" strike="noStrike" spc="-1" dirty="0" err="1">
                <a:solidFill>
                  <a:srgbClr val="564B3C"/>
                </a:solidFill>
                <a:latin typeface="Century Gothic"/>
              </a:rPr>
              <a:t>each</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person</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being</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helped</a:t>
            </a:r>
            <a:r>
              <a:rPr lang="fr-FR" sz="2400" b="1" strike="noStrike" spc="-1" dirty="0">
                <a:solidFill>
                  <a:srgbClr val="564B3C"/>
                </a:solidFill>
                <a:latin typeface="Century Gothic"/>
              </a:rPr>
              <a:t>. It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filled</a:t>
            </a:r>
            <a:r>
              <a:rPr lang="fr-FR" sz="2400" b="1" strike="noStrike" spc="-1" dirty="0">
                <a:solidFill>
                  <a:srgbClr val="564B3C"/>
                </a:solidFill>
                <a:latin typeface="Century Gothic"/>
              </a:rPr>
              <a:t> and </a:t>
            </a:r>
            <a:r>
              <a:rPr lang="fr-FR" sz="2400" b="1" strike="noStrike" spc="-1" dirty="0" err="1">
                <a:solidFill>
                  <a:srgbClr val="564B3C"/>
                </a:solidFill>
                <a:latin typeface="Century Gothic"/>
              </a:rPr>
              <a:t>signed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after</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each</a:t>
            </a:r>
            <a:r>
              <a:rPr lang="fr-FR" sz="2400" b="1" strike="noStrike" spc="-1" dirty="0">
                <a:solidFill>
                  <a:srgbClr val="564B3C"/>
                </a:solidFill>
                <a:latin typeface="Century Gothic"/>
              </a:rPr>
              <a:t> intervention.</a:t>
            </a:r>
            <a:endParaRPr lang="fr-FR" sz="2400" b="0" strike="noStrike" spc="-1" dirty="0">
              <a:solidFill>
                <a:srgbClr val="564B3C"/>
              </a:solidFill>
              <a:latin typeface="Century Gothic"/>
            </a:endParaRPr>
          </a:p>
          <a:p>
            <a:pPr>
              <a:lnSpc>
                <a:spcPct val="100000"/>
              </a:lnSpc>
              <a:spcBef>
                <a:spcPts val="479"/>
              </a:spcBef>
            </a:pP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 Home </a:t>
            </a:r>
            <a:r>
              <a:rPr lang="fr-FR" sz="2400" b="1" strike="noStrike" spc="-1" dirty="0" err="1">
                <a:solidFill>
                  <a:srgbClr val="564B3C"/>
                </a:solidFill>
                <a:latin typeface="Century Gothic"/>
              </a:rPr>
              <a:t>helpers</a:t>
            </a:r>
            <a:r>
              <a:rPr lang="fr-FR" sz="2400" b="1" strike="noStrike" spc="-1" dirty="0">
                <a:solidFill>
                  <a:srgbClr val="564B3C"/>
                </a:solidFill>
                <a:latin typeface="Century Gothic"/>
              </a:rPr>
              <a:t> and Care assistants </a:t>
            </a:r>
            <a:r>
              <a:rPr lang="fr-FR" sz="2400" b="1" strike="noStrike" spc="-1" dirty="0" err="1">
                <a:solidFill>
                  <a:srgbClr val="564B3C"/>
                </a:solidFill>
                <a:latin typeface="Century Gothic"/>
              </a:rPr>
              <a:t>coordinate</a:t>
            </a:r>
            <a:r>
              <a:rPr lang="fr-FR" sz="2400" b="1" strike="noStrike" spc="-1" dirty="0">
                <a:solidFill>
                  <a:srgbClr val="564B3C"/>
                </a:solidFill>
                <a:latin typeface="Century Gothic"/>
              </a:rPr>
              <a:t> the care in </a:t>
            </a:r>
            <a:r>
              <a:rPr lang="fr-FR" sz="2400" b="1" strike="noStrike" spc="-1" dirty="0" err="1">
                <a:solidFill>
                  <a:srgbClr val="564B3C"/>
                </a:solidFill>
                <a:latin typeface="Century Gothic"/>
              </a:rPr>
              <a:t>collabonation</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with</a:t>
            </a:r>
            <a:r>
              <a:rPr lang="fr-FR" sz="2400" b="1" strike="noStrike" spc="-1" dirty="0">
                <a:solidFill>
                  <a:srgbClr val="564B3C"/>
                </a:solidFill>
                <a:latin typeface="Century Gothic"/>
              </a:rPr>
              <a:t> the </a:t>
            </a:r>
            <a:r>
              <a:rPr lang="fr-FR" sz="2400" b="1" strike="noStrike" spc="-1" dirty="0" err="1">
                <a:solidFill>
                  <a:srgbClr val="564B3C"/>
                </a:solidFill>
                <a:latin typeface="Century Gothic"/>
              </a:rPr>
              <a:t>doctor</a:t>
            </a:r>
            <a:r>
              <a:rPr lang="fr-FR" sz="2400" b="1" strike="noStrike" spc="-1" dirty="0">
                <a:solidFill>
                  <a:srgbClr val="564B3C"/>
                </a:solidFill>
                <a:latin typeface="Century Gothic"/>
              </a:rPr>
              <a:t>. The </a:t>
            </a:r>
            <a:r>
              <a:rPr lang="fr-FR" sz="2400" b="1" strike="noStrike" spc="-1" dirty="0" err="1">
                <a:solidFill>
                  <a:srgbClr val="564B3C"/>
                </a:solidFill>
                <a:latin typeface="Century Gothic"/>
              </a:rPr>
              <a:t>project</a:t>
            </a:r>
            <a:r>
              <a:rPr lang="fr-FR" sz="2400" b="1" strike="noStrike" spc="-1" dirty="0">
                <a:solidFill>
                  <a:srgbClr val="564B3C"/>
                </a:solidFill>
                <a:latin typeface="Century Gothic"/>
              </a:rPr>
              <a:t> of life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established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with</a:t>
            </a:r>
            <a:r>
              <a:rPr lang="fr-FR" sz="2400" b="1" strike="noStrike" spc="-1" dirty="0">
                <a:solidFill>
                  <a:srgbClr val="564B3C"/>
                </a:solidFill>
                <a:latin typeface="Century Gothic"/>
              </a:rPr>
              <a:t> the </a:t>
            </a:r>
            <a:r>
              <a:rPr lang="fr-FR" sz="2400" b="1" strike="noStrike" spc="-1" dirty="0" err="1">
                <a:solidFill>
                  <a:srgbClr val="564B3C"/>
                </a:solidFill>
                <a:latin typeface="Century Gothic"/>
              </a:rPr>
              <a:t>person</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taken</a:t>
            </a:r>
            <a:r>
              <a:rPr lang="fr-FR" sz="2400" b="1" strike="noStrike" spc="-1" dirty="0">
                <a:solidFill>
                  <a:srgbClr val="564B3C"/>
                </a:solidFill>
                <a:latin typeface="Century Gothic"/>
              </a:rPr>
              <a:t> in charge, </a:t>
            </a:r>
            <a:r>
              <a:rPr lang="fr-FR" sz="2400" b="1" strike="noStrike" spc="-1" dirty="0" err="1">
                <a:solidFill>
                  <a:srgbClr val="564B3C"/>
                </a:solidFill>
                <a:latin typeface="Century Gothic"/>
              </a:rPr>
              <a:t>his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her</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legal</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representatiue</a:t>
            </a:r>
            <a:r>
              <a:rPr lang="fr-FR" sz="2400" b="1" strike="noStrike" spc="-1" dirty="0">
                <a:solidFill>
                  <a:srgbClr val="564B3C"/>
                </a:solidFill>
                <a:latin typeface="Century Gothic"/>
              </a:rPr>
              <a:t> if </a:t>
            </a:r>
            <a:r>
              <a:rPr lang="fr-FR" sz="2400" b="1" strike="noStrike" spc="-1" dirty="0" err="1">
                <a:solidFill>
                  <a:srgbClr val="564B3C"/>
                </a:solidFill>
                <a:latin typeface="Century Gothic"/>
              </a:rPr>
              <a:t>need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be</a:t>
            </a:r>
            <a:r>
              <a:rPr lang="fr-FR" sz="2400" b="1" strike="noStrike" spc="-1" dirty="0">
                <a:solidFill>
                  <a:srgbClr val="564B3C"/>
                </a:solidFill>
                <a:latin typeface="Century Gothic"/>
              </a:rPr>
              <a:t> and the </a:t>
            </a:r>
            <a:r>
              <a:rPr lang="fr-FR" sz="2400" b="1" strike="noStrike" spc="-1" dirty="0" err="1">
                <a:solidFill>
                  <a:srgbClr val="564B3C"/>
                </a:solidFill>
                <a:latin typeface="Century Gothic"/>
              </a:rPr>
              <a:t>persons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intervening</a:t>
            </a:r>
            <a:r>
              <a:rPr lang="fr-FR" sz="2400" b="1" strike="noStrike" spc="-1" dirty="0">
                <a:solidFill>
                  <a:srgbClr val="564B3C"/>
                </a:solidFill>
                <a:latin typeface="Century Gothic"/>
              </a:rPr>
              <a:t> in </a:t>
            </a:r>
            <a:r>
              <a:rPr lang="fr-FR" sz="2400" b="1" strike="noStrike" spc="-1" dirty="0" err="1">
                <a:solidFill>
                  <a:srgbClr val="564B3C"/>
                </a:solidFill>
                <a:latin typeface="Century Gothic"/>
              </a:rPr>
              <a:t>his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her</a:t>
            </a:r>
            <a:r>
              <a:rPr lang="fr-FR" sz="2400" b="1" strike="noStrike" spc="-1" dirty="0">
                <a:solidFill>
                  <a:srgbClr val="564B3C"/>
                </a:solidFill>
                <a:latin typeface="Century Gothic"/>
              </a:rPr>
              <a:t> care. </a:t>
            </a:r>
            <a:endParaRPr lang="fr-FR" sz="2400" b="1" strike="noStrike" spc="-1" dirty="0" smtClean="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smtClean="0">
                <a:solidFill>
                  <a:srgbClr val="564B3C"/>
                </a:solidFill>
                <a:latin typeface="Century Gothic"/>
              </a:rPr>
              <a:t>The </a:t>
            </a:r>
            <a:r>
              <a:rPr lang="fr-FR" sz="2400" b="1" strike="noStrike" spc="-1" dirty="0" err="1">
                <a:solidFill>
                  <a:srgbClr val="564B3C"/>
                </a:solidFill>
                <a:latin typeface="Century Gothic"/>
              </a:rPr>
              <a:t>individualized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project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coordinated</a:t>
            </a:r>
            <a:r>
              <a:rPr lang="fr-FR" sz="2400" b="1" strike="noStrike" spc="-1" dirty="0">
                <a:solidFill>
                  <a:srgbClr val="564B3C"/>
                </a:solidFill>
                <a:latin typeface="Century Gothic"/>
              </a:rPr>
              <a:t> by the </a:t>
            </a:r>
            <a:r>
              <a:rPr lang="fr-FR" sz="2400" b="1" strike="noStrike" spc="-1" dirty="0" err="1">
                <a:solidFill>
                  <a:srgbClr val="564B3C"/>
                </a:solidFill>
                <a:latin typeface="Century Gothic"/>
              </a:rPr>
              <a:t>sector</a:t>
            </a:r>
            <a:r>
              <a:rPr lang="fr-FR" sz="2400" b="1" strike="noStrike" spc="-1" dirty="0">
                <a:solidFill>
                  <a:srgbClr val="564B3C"/>
                </a:solidFill>
                <a:latin typeface="Century Gothic"/>
              </a:rPr>
              <a:t> manager</a:t>
            </a:r>
            <a:r>
              <a:rPr lang="fr-FR" sz="2400" b="1" strike="noStrike" spc="-1" dirty="0">
                <a:solidFill>
                  <a:srgbClr val="564B3C"/>
                </a:solidFill>
                <a:latin typeface="Arial"/>
              </a:rPr>
              <a:t>. </a:t>
            </a:r>
            <a:endParaRPr lang="fr-FR" sz="2400" b="0" strike="noStrike" spc="-1" dirty="0">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000" b="1" strike="noStrike" cap="all" spc="-1">
                <a:solidFill>
                  <a:srgbClr val="6B7D72"/>
                </a:solidFill>
                <a:latin typeface="Arial"/>
              </a:rPr>
              <a:t>4.how many patients does the nurse visit a day on average</a:t>
            </a:r>
            <a:endParaRPr lang="fr-FR" sz="2000" b="0" strike="noStrike" spc="-1">
              <a:solidFill>
                <a:srgbClr val="000000"/>
              </a:solidFill>
              <a:latin typeface="Century Gothic"/>
            </a:endParaRPr>
          </a:p>
        </p:txBody>
      </p:sp>
      <p:sp>
        <p:nvSpPr>
          <p:cNvPr id="175" name="TextShape 2"/>
          <p:cNvSpPr txBox="1"/>
          <p:nvPr/>
        </p:nvSpPr>
        <p:spPr>
          <a:xfrm>
            <a:off x="457200" y="1752480"/>
            <a:ext cx="8229240" cy="4700520"/>
          </a:xfrm>
          <a:prstGeom prst="rect">
            <a:avLst/>
          </a:prstGeom>
          <a:noFill/>
          <a:ln>
            <a:noFill/>
          </a:ln>
        </p:spPr>
        <p:txBody>
          <a:bodyPr>
            <a:norm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Nurses visit an average of 20 patients per </a:t>
            </a:r>
            <a:r>
              <a:rPr lang="fr-FR" sz="2400" b="1" u="sng" strike="noStrike" spc="-1">
                <a:solidFill>
                  <a:srgbClr val="564B3C"/>
                </a:solidFill>
                <a:uFillTx/>
                <a:latin typeface="Century Gothic"/>
              </a:rPr>
              <a:t>day. </a:t>
            </a: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400" b="1" strike="noStrike" cap="all" spc="-1">
                <a:solidFill>
                  <a:srgbClr val="4E501F"/>
                </a:solidFill>
                <a:latin typeface="Arial"/>
              </a:rPr>
              <a:t>a- How is the intervention time calculated?</a:t>
            </a:r>
            <a:endParaRPr lang="fr-FR" sz="2400" b="0" strike="noStrike" spc="-1">
              <a:solidFill>
                <a:srgbClr val="000000"/>
              </a:solidFill>
              <a:latin typeface="Century Gothic"/>
            </a:endParaRPr>
          </a:p>
        </p:txBody>
      </p:sp>
      <p:sp>
        <p:nvSpPr>
          <p:cNvPr id="177" name="TextShape 2"/>
          <p:cNvSpPr txBox="1"/>
          <p:nvPr/>
        </p:nvSpPr>
        <p:spPr>
          <a:xfrm>
            <a:off x="457200" y="1752480"/>
            <a:ext cx="8229240" cy="4373280"/>
          </a:xfrm>
          <a:prstGeom prst="rect">
            <a:avLst/>
          </a:prstGeom>
          <a:noFill/>
          <a:ln>
            <a:noFill/>
          </a:ln>
        </p:spPr>
        <p:txBody>
          <a:bodyPr>
            <a:normAutofit/>
          </a:bodyPr>
          <a:lstStyle/>
          <a:p>
            <a:pPr marL="343080" indent="-228240">
              <a:lnSpc>
                <a:spcPct val="100000"/>
              </a:lnSpc>
              <a:spcBef>
                <a:spcPts val="479"/>
              </a:spcBef>
              <a:buClr>
                <a:srgbClr val="93A299"/>
              </a:buClr>
              <a:buFont typeface="Arial"/>
              <a:buChar char="•"/>
            </a:pPr>
            <a:r>
              <a:rPr lang="fr-FR" sz="2400" b="1" strike="noStrike" spc="-1" dirty="0" smtClean="0">
                <a:solidFill>
                  <a:srgbClr val="564B3C"/>
                </a:solidFill>
                <a:latin typeface="Century Gothic"/>
              </a:rPr>
              <a:t>For a </a:t>
            </a:r>
            <a:r>
              <a:rPr lang="fr-FR" sz="2400" b="1" spc="-1" dirty="0" smtClean="0">
                <a:solidFill>
                  <a:srgbClr val="564B3C"/>
                </a:solidFill>
                <a:latin typeface="Century Gothic"/>
              </a:rPr>
              <a:t>nurse care: </a:t>
            </a:r>
          </a:p>
          <a:p>
            <a:pPr marL="343080" indent="-228240">
              <a:lnSpc>
                <a:spcPct val="100000"/>
              </a:lnSpc>
              <a:spcBef>
                <a:spcPts val="479"/>
              </a:spcBef>
              <a:buClr>
                <a:srgbClr val="93A299"/>
              </a:buClr>
              <a:buFont typeface="Arial"/>
              <a:buChar char="•"/>
            </a:pPr>
            <a:r>
              <a:rPr lang="fr-FR" sz="2400" b="1" strike="noStrike" spc="-1" dirty="0" smtClean="0">
                <a:solidFill>
                  <a:srgbClr val="564B3C"/>
                </a:solidFill>
                <a:latin typeface="Century Gothic"/>
              </a:rPr>
              <a:t>The </a:t>
            </a:r>
            <a:r>
              <a:rPr lang="fr-FR" sz="2400" b="1" strike="noStrike" spc="-1" dirty="0">
                <a:solidFill>
                  <a:srgbClr val="564B3C"/>
                </a:solidFill>
                <a:latin typeface="Century Gothic"/>
              </a:rPr>
              <a:t>time </a:t>
            </a:r>
            <a:r>
              <a:rPr lang="fr-FR" sz="2400" b="1" strike="noStrike" spc="-1" dirty="0" err="1">
                <a:solidFill>
                  <a:srgbClr val="564B3C"/>
                </a:solidFill>
                <a:latin typeface="Century Gothic"/>
              </a:rPr>
              <a:t>spent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with</a:t>
            </a:r>
            <a:r>
              <a:rPr lang="fr-FR" sz="2400" b="1" strike="noStrike" spc="-1" dirty="0">
                <a:solidFill>
                  <a:srgbClr val="564B3C"/>
                </a:solidFill>
                <a:latin typeface="Century Gothic"/>
              </a:rPr>
              <a:t> the patient </a:t>
            </a:r>
            <a:r>
              <a:rPr lang="fr-FR" sz="2400" b="1" strike="noStrike" spc="-1" dirty="0" err="1">
                <a:solidFill>
                  <a:srgbClr val="564B3C"/>
                </a:solidFill>
                <a:latin typeface="Century Gothic"/>
              </a:rPr>
              <a:t>depends</a:t>
            </a:r>
            <a:r>
              <a:rPr lang="fr-FR" sz="2400" b="1" strike="noStrike" spc="-1" dirty="0">
                <a:solidFill>
                  <a:srgbClr val="564B3C"/>
                </a:solidFill>
                <a:latin typeface="Century Gothic"/>
              </a:rPr>
              <a:t> on the </a:t>
            </a:r>
            <a:r>
              <a:rPr lang="fr-FR" sz="2400" b="1" strike="noStrike" spc="-1" dirty="0" err="1">
                <a:solidFill>
                  <a:srgbClr val="564B3C"/>
                </a:solidFill>
                <a:latin typeface="Century Gothic"/>
              </a:rPr>
              <a:t>person's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needs</a:t>
            </a:r>
            <a:r>
              <a:rPr lang="fr-FR" sz="2400" b="1" strike="noStrike" spc="-1" dirty="0">
                <a:solidFill>
                  <a:srgbClr val="564B3C"/>
                </a:solidFill>
                <a:latin typeface="Century Gothic"/>
              </a:rPr>
              <a:t> and budget, but </a:t>
            </a:r>
            <a:r>
              <a:rPr lang="fr-FR" sz="2400" b="1" strike="noStrike" spc="-1" dirty="0" err="1">
                <a:solidFill>
                  <a:srgbClr val="564B3C"/>
                </a:solidFill>
                <a:latin typeface="Century Gothic"/>
              </a:rPr>
              <a:t>it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cannot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be</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less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than</a:t>
            </a:r>
            <a:r>
              <a:rPr lang="fr-FR" sz="2400" b="1" strike="noStrike" spc="-1" dirty="0">
                <a:solidFill>
                  <a:srgbClr val="564B3C"/>
                </a:solidFill>
                <a:latin typeface="Century Gothic"/>
              </a:rPr>
              <a:t> 30 minutes and not more </a:t>
            </a:r>
            <a:r>
              <a:rPr lang="fr-FR" sz="2400" b="1" strike="noStrike" spc="-1" dirty="0" err="1">
                <a:solidFill>
                  <a:srgbClr val="564B3C"/>
                </a:solidFill>
                <a:latin typeface="Century Gothic"/>
              </a:rPr>
              <a:t>than</a:t>
            </a:r>
            <a:r>
              <a:rPr lang="fr-FR" sz="2400" b="1" strike="noStrike" spc="-1" dirty="0">
                <a:solidFill>
                  <a:srgbClr val="564B3C"/>
                </a:solidFill>
                <a:latin typeface="Century Gothic"/>
              </a:rPr>
              <a:t> 2 </a:t>
            </a:r>
            <a:r>
              <a:rPr lang="fr-FR" sz="2400" b="1" strike="noStrike" spc="-1" dirty="0" err="1" smtClean="0">
                <a:solidFill>
                  <a:srgbClr val="564B3C"/>
                </a:solidFill>
                <a:latin typeface="Century Gothic"/>
              </a:rPr>
              <a:t>hours</a:t>
            </a:r>
            <a:r>
              <a:rPr lang="fr-FR" sz="2400" b="1" strike="noStrike" spc="-1" dirty="0" smtClean="0">
                <a:solidFill>
                  <a:srgbClr val="564B3C"/>
                </a:solidFill>
                <a:latin typeface="Century Gothic"/>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67640" y="332640"/>
            <a:ext cx="8260200" cy="1038960"/>
          </a:xfrm>
          <a:prstGeom prst="rect">
            <a:avLst/>
          </a:prstGeom>
          <a:noFill/>
          <a:ln>
            <a:noFill/>
          </a:ln>
        </p:spPr>
        <p:txBody>
          <a:bodyPr anchor="ctr">
            <a:normAutofit/>
          </a:bodyPr>
          <a:lstStyle/>
          <a:p>
            <a:pPr algn="ctr">
              <a:lnSpc>
                <a:spcPct val="100000"/>
              </a:lnSpc>
            </a:pPr>
            <a:r>
              <a:rPr lang="fr-FR" sz="3500" b="0" strike="noStrike" cap="all" spc="-1">
                <a:solidFill>
                  <a:srgbClr val="6B7D72"/>
                </a:solidFill>
                <a:latin typeface="Book Antiqua"/>
              </a:rPr>
              <a:t> </a:t>
            </a:r>
            <a:r>
              <a:rPr lang="fr-FR" sz="2400" b="1" strike="noStrike" cap="all" spc="-1">
                <a:solidFill>
                  <a:srgbClr val="4E501F"/>
                </a:solidFill>
                <a:latin typeface="Arial"/>
              </a:rPr>
              <a:t>b- Is the time spent travelling counted as part of the employee's working time</a:t>
            </a:r>
            <a:r>
              <a:rPr lang="fr-FR" sz="2700" b="1" strike="noStrike" cap="all" spc="-1">
                <a:solidFill>
                  <a:srgbClr val="6B7D72"/>
                </a:solidFill>
                <a:latin typeface="Book Antiqua"/>
              </a:rPr>
              <a:t>?</a:t>
            </a:r>
            <a:endParaRPr lang="fr-FR" sz="2700" b="0" strike="noStrike" spc="-1">
              <a:solidFill>
                <a:srgbClr val="000000"/>
              </a:solidFill>
              <a:latin typeface="Century Gothic"/>
            </a:endParaRPr>
          </a:p>
        </p:txBody>
      </p:sp>
      <p:sp>
        <p:nvSpPr>
          <p:cNvPr id="179"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Yes, it is considered as work</a:t>
            </a:r>
            <a:endParaRPr lang="fr-FR" sz="2400" b="0" strike="noStrike" spc="-1">
              <a:solidFill>
                <a:srgbClr val="564B3C"/>
              </a:solidFill>
              <a:latin typeface="Century Gothic"/>
            </a:endParaRPr>
          </a:p>
        </p:txBody>
      </p:sp>
      <p:pic>
        <p:nvPicPr>
          <p:cNvPr id="180" name="Picture 2"/>
          <p:cNvPicPr/>
          <p:nvPr/>
        </p:nvPicPr>
        <p:blipFill>
          <a:blip r:embed="rId2"/>
          <a:stretch/>
        </p:blipFill>
        <p:spPr>
          <a:xfrm>
            <a:off x="2267640" y="2781000"/>
            <a:ext cx="4934880" cy="354564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400" b="1" strike="noStrike" cap="all" spc="-1">
                <a:solidFill>
                  <a:srgbClr val="4E501F"/>
                </a:solidFill>
                <a:latin typeface="Arial"/>
              </a:rPr>
              <a:t> c- Does the employee use his/her own car or a company car?</a:t>
            </a:r>
            <a:endParaRPr lang="fr-FR" sz="2400" b="0" strike="noStrike" spc="-1">
              <a:solidFill>
                <a:srgbClr val="000000"/>
              </a:solidFill>
              <a:latin typeface="Century Gothic"/>
            </a:endParaRPr>
          </a:p>
        </p:txBody>
      </p:sp>
      <p:sp>
        <p:nvSpPr>
          <p:cNvPr id="182"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Housekeepers and home helpers must have their own car, whereas nurses and care assistants can use a company car. It sometimes depends on the company they work for.</a:t>
            </a:r>
            <a:endParaRPr lang="fr-FR" sz="2400" b="0" strike="noStrike" spc="-1">
              <a:solidFill>
                <a:srgbClr val="564B3C"/>
              </a:solidFill>
              <a:latin typeface="Century Gothic"/>
            </a:endParaRPr>
          </a:p>
        </p:txBody>
      </p:sp>
      <p:pic>
        <p:nvPicPr>
          <p:cNvPr id="183" name="Picture 2"/>
          <p:cNvPicPr/>
          <p:nvPr/>
        </p:nvPicPr>
        <p:blipFill>
          <a:blip r:embed="rId2"/>
          <a:stretch/>
        </p:blipFill>
        <p:spPr>
          <a:xfrm>
            <a:off x="4284000" y="2997000"/>
            <a:ext cx="4529160" cy="290412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390960" y="476640"/>
            <a:ext cx="8260200" cy="1038960"/>
          </a:xfrm>
          <a:prstGeom prst="rect">
            <a:avLst/>
          </a:prstGeom>
          <a:noFill/>
          <a:ln>
            <a:noFill/>
          </a:ln>
        </p:spPr>
        <p:txBody>
          <a:bodyPr anchor="ctr">
            <a:normAutofit fontScale="82000" lnSpcReduction="20000"/>
          </a:bodyPr>
          <a:lstStyle/>
          <a:p>
            <a:pPr algn="ctr">
              <a:lnSpc>
                <a:spcPct val="100000"/>
              </a:lnSpc>
            </a:pPr>
            <a:r>
              <a:rPr lang="fr-FR" sz="3100" b="1" strike="noStrike" cap="all" spc="-1">
                <a:solidFill>
                  <a:srgbClr val="6B7D72"/>
                </a:solidFill>
                <a:latin typeface="Arial"/>
              </a:rPr>
              <a:t>5.What procedures can nurses or health care aSSISTANTS provide? </a:t>
            </a:r>
            <a:r>
              <a:t/>
            </a:r>
            <a:br/>
            <a:endParaRPr lang="fr-FR" sz="3100" b="0" strike="noStrike" spc="-1">
              <a:solidFill>
                <a:srgbClr val="000000"/>
              </a:solidFill>
              <a:latin typeface="Century Gothic"/>
            </a:endParaRPr>
          </a:p>
        </p:txBody>
      </p:sp>
      <p:sp>
        <p:nvSpPr>
          <p:cNvPr id="185" name="TextShape 2"/>
          <p:cNvSpPr txBox="1"/>
          <p:nvPr/>
        </p:nvSpPr>
        <p:spPr>
          <a:xfrm>
            <a:off x="457200" y="1752480"/>
            <a:ext cx="8229240" cy="4373280"/>
          </a:xfrm>
          <a:prstGeom prst="rect">
            <a:avLst/>
          </a:prstGeom>
          <a:noFill/>
          <a:ln>
            <a:noFill/>
          </a:ln>
        </p:spPr>
        <p:txBody>
          <a:bodyPr>
            <a:normAutofit/>
          </a:bodyPr>
          <a:lstStyle/>
          <a:p>
            <a:endParaRPr lang="fr-FR" sz="2400" b="0" strike="noStrike" spc="-1">
              <a:solidFill>
                <a:srgbClr val="564B3C"/>
              </a:solidFill>
              <a:latin typeface="Century Gothic"/>
            </a:endParaRPr>
          </a:p>
        </p:txBody>
      </p:sp>
      <p:pic>
        <p:nvPicPr>
          <p:cNvPr id="186" name="Picture 2"/>
          <p:cNvPicPr/>
          <p:nvPr/>
        </p:nvPicPr>
        <p:blipFill>
          <a:blip r:embed="rId2"/>
          <a:stretch/>
        </p:blipFill>
        <p:spPr>
          <a:xfrm>
            <a:off x="1403640" y="1772640"/>
            <a:ext cx="6118920" cy="4536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426240" y="408240"/>
            <a:ext cx="8260200" cy="1038960"/>
          </a:xfrm>
          <a:prstGeom prst="rect">
            <a:avLst/>
          </a:prstGeom>
          <a:noFill/>
          <a:ln>
            <a:noFill/>
          </a:ln>
        </p:spPr>
        <p:txBody>
          <a:bodyPr anchor="ctr">
            <a:noAutofit/>
          </a:bodyPr>
          <a:lstStyle/>
          <a:p>
            <a:pPr marL="343080" indent="-228240">
              <a:lnSpc>
                <a:spcPct val="100000"/>
              </a:lnSpc>
              <a:spcBef>
                <a:spcPts val="479"/>
              </a:spcBef>
              <a:buClr>
                <a:srgbClr val="93A299"/>
              </a:buClr>
              <a:buFont typeface="Arial"/>
              <a:buChar char="•"/>
            </a:pPr>
            <a:r>
              <a:rPr lang="fr-FR" sz="2400" b="0" strike="noStrike" cap="all" spc="-1">
                <a:solidFill>
                  <a:srgbClr val="564B3C"/>
                </a:solidFill>
                <a:latin typeface="Century Gothic"/>
              </a:rPr>
              <a:t>a</a:t>
            </a:r>
            <a:r>
              <a:rPr lang="fr-FR" sz="2400" b="1" strike="noStrike" cap="all" spc="-1">
                <a:solidFill>
                  <a:srgbClr val="564B3C"/>
                </a:solidFill>
                <a:latin typeface="Century Gothic"/>
              </a:rPr>
              <a:t>.	What are the differences between the duties of the nurse and the home health aSSISTANT?</a:t>
            </a:r>
            <a:endParaRPr lang="fr-FR" sz="2400" b="0" strike="noStrike" spc="-1">
              <a:solidFill>
                <a:srgbClr val="000000"/>
              </a:solidFill>
              <a:latin typeface="Century Gothic"/>
            </a:endParaRPr>
          </a:p>
        </p:txBody>
      </p:sp>
      <p:sp>
        <p:nvSpPr>
          <p:cNvPr id="188" name="TextShape 2"/>
          <p:cNvSpPr txBox="1"/>
          <p:nvPr/>
        </p:nvSpPr>
        <p:spPr>
          <a:xfrm>
            <a:off x="410760" y="1818720"/>
            <a:ext cx="8229240" cy="4373280"/>
          </a:xfrm>
          <a:prstGeom prst="rect">
            <a:avLst/>
          </a:prstGeom>
          <a:noFill/>
          <a:ln>
            <a:noFill/>
          </a:ln>
        </p:spPr>
        <p:txBody>
          <a:bodyPr>
            <a:norm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The nurses focus more on technical care (basic care and care on medical prescription) They are also responsible for the acts of the caregiver while the caregiver only makes the basic care, hygiene and conform. The diploma as well as the studies are not the same, the nurse goes to school three years after the baccalaureate to come out with the diploma of caregiver and nurse whereas the caregiver goes to school two years after the baccalaureate to get only the diploma of caregiver.</a:t>
            </a: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3220" t="9868" r="25716" b="8397"/>
          <a:stretch/>
        </p:blipFill>
        <p:spPr>
          <a:xfrm>
            <a:off x="7592040" y="116640"/>
            <a:ext cx="1551600" cy="2345760"/>
          </a:xfrm>
          <a:prstGeom prst="rect">
            <a:avLst/>
          </a:prstGeom>
          <a:ln>
            <a:noFill/>
          </a:ln>
          <a:effectLst>
            <a:softEdge rad="112500"/>
          </a:effectLst>
        </p:spPr>
      </p:pic>
      <p:sp>
        <p:nvSpPr>
          <p:cNvPr id="190" name="TextShape 1"/>
          <p:cNvSpPr txBox="1"/>
          <p:nvPr/>
        </p:nvSpPr>
        <p:spPr>
          <a:xfrm>
            <a:off x="426240" y="408240"/>
            <a:ext cx="8260200" cy="1038960"/>
          </a:xfrm>
          <a:prstGeom prst="rect">
            <a:avLst/>
          </a:prstGeom>
          <a:noFill/>
          <a:ln>
            <a:noFill/>
          </a:ln>
        </p:spPr>
        <p:txBody>
          <a:bodyPr anchor="ctr">
            <a:noAutofit/>
          </a:bodyPr>
          <a:lstStyle/>
          <a:p>
            <a:pPr marL="343080" indent="-228240">
              <a:lnSpc>
                <a:spcPct val="100000"/>
              </a:lnSpc>
              <a:spcBef>
                <a:spcPts val="479"/>
              </a:spcBef>
              <a:buClr>
                <a:srgbClr val="93A299"/>
              </a:buClr>
              <a:buFont typeface="Arial"/>
              <a:buChar char="•"/>
            </a:pPr>
            <a:r>
              <a:rPr lang="fr-FR" sz="2400" b="1" strike="noStrike" cap="all" spc="-1">
                <a:solidFill>
                  <a:srgbClr val="564B3C"/>
                </a:solidFill>
                <a:latin typeface="Century Gothic"/>
              </a:rPr>
              <a:t>b.	 Specify the roles and training of social workers, home health assistants </a:t>
            </a:r>
            <a:endParaRPr lang="fr-FR" sz="2400" b="0" strike="noStrike" spc="-1">
              <a:solidFill>
                <a:srgbClr val="000000"/>
              </a:solidFill>
              <a:latin typeface="Century Gothic"/>
            </a:endParaRPr>
          </a:p>
        </p:txBody>
      </p:sp>
      <p:sp>
        <p:nvSpPr>
          <p:cNvPr id="191" name="TextShape 2"/>
          <p:cNvSpPr txBox="1"/>
          <p:nvPr/>
        </p:nvSpPr>
        <p:spPr>
          <a:xfrm>
            <a:off x="457200" y="1752480"/>
            <a:ext cx="8229240" cy="4373280"/>
          </a:xfrm>
          <a:prstGeom prst="rect">
            <a:avLst/>
          </a:prstGeom>
          <a:noFill/>
          <a:ln>
            <a:noFill/>
          </a:ln>
        </p:spPr>
        <p:txBody>
          <a:bodyPr>
            <a:normAutofit lnSpcReduction="10000"/>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The life assistant intervenes with frail people. Depending on the person he/she is working with, he/she prepares balanced meals in the context of the person in the acts of daily life and in particular helps with toilets. You need a state diploma in educational ans social at the NVQ level. </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The housekeeper is dedicated to the maintenance of the house (laundry, vacuuming, dusting, ironing, sewing…) it can also do household shoppinG (pharmaciy, bakery, grocery…). This job is available without special training. </a:t>
            </a: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400" b="1" strike="noStrike" cap="all" spc="-1">
                <a:solidFill>
                  <a:srgbClr val="4E501F"/>
                </a:solidFill>
                <a:latin typeface="Arial"/>
              </a:rPr>
              <a:t>c.	What degrees or qualifications are required to work in home care services? </a:t>
            </a:r>
            <a:endParaRPr lang="fr-FR" sz="2400" b="0" strike="noStrike" spc="-1">
              <a:solidFill>
                <a:srgbClr val="000000"/>
              </a:solidFill>
              <a:latin typeface="Century Gothic"/>
            </a:endParaRPr>
          </a:p>
        </p:txBody>
      </p:sp>
      <p:sp>
        <p:nvSpPr>
          <p:cNvPr id="193"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One of the most required diploma is that of family life assistant, which can be obtained with a professionalization contract. There is no care taken.</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To carry out toilets and care, they are exactly the same diplomas as for the medico-social structures (care assistants and nurses)</a:t>
            </a: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400" b="1" strike="noStrike" cap="all" spc="-1" dirty="0">
                <a:solidFill>
                  <a:srgbClr val="4E501F"/>
                </a:solidFill>
                <a:latin typeface="Arial"/>
              </a:rPr>
              <a:t>d.	</a:t>
            </a:r>
            <a:r>
              <a:rPr lang="fr-FR" sz="2400" b="1" strike="noStrike" cap="all" spc="-1" dirty="0" err="1">
                <a:solidFill>
                  <a:srgbClr val="4E501F"/>
                </a:solidFill>
                <a:latin typeface="Arial"/>
              </a:rPr>
              <a:t>What</a:t>
            </a:r>
            <a:r>
              <a:rPr lang="fr-FR" sz="2400" b="1" strike="noStrike" cap="all" spc="-1" dirty="0">
                <a:solidFill>
                  <a:srgbClr val="4E501F"/>
                </a:solidFill>
                <a:latin typeface="Arial"/>
              </a:rPr>
              <a:t> </a:t>
            </a:r>
            <a:r>
              <a:rPr lang="fr-FR" sz="2400" b="1" strike="noStrike" cap="all" spc="-1" dirty="0" err="1">
                <a:solidFill>
                  <a:srgbClr val="4E501F"/>
                </a:solidFill>
                <a:latin typeface="Arial"/>
              </a:rPr>
              <a:t>is</a:t>
            </a:r>
            <a:r>
              <a:rPr lang="fr-FR" sz="2400" b="1" strike="noStrike" cap="all" spc="-1" dirty="0">
                <a:solidFill>
                  <a:srgbClr val="4E501F"/>
                </a:solidFill>
                <a:latin typeface="Arial"/>
              </a:rPr>
              <a:t> the </a:t>
            </a:r>
            <a:r>
              <a:rPr lang="fr-FR" sz="2400" b="1" strike="noStrike" cap="all" spc="-1" dirty="0" err="1">
                <a:solidFill>
                  <a:srgbClr val="4E501F"/>
                </a:solidFill>
                <a:latin typeface="Arial"/>
              </a:rPr>
              <a:t>average</a:t>
            </a:r>
            <a:r>
              <a:rPr lang="fr-FR" sz="2400" b="1" strike="noStrike" cap="all" spc="-1" dirty="0">
                <a:solidFill>
                  <a:srgbClr val="4E501F"/>
                </a:solidFill>
                <a:latin typeface="Arial"/>
              </a:rPr>
              <a:t> </a:t>
            </a:r>
            <a:r>
              <a:rPr lang="fr-FR" sz="2400" b="1" strike="noStrike" cap="all" spc="-1" dirty="0" err="1">
                <a:solidFill>
                  <a:srgbClr val="4E501F"/>
                </a:solidFill>
                <a:latin typeface="Arial"/>
              </a:rPr>
              <a:t>salary</a:t>
            </a:r>
            <a:r>
              <a:rPr lang="fr-FR" sz="2400" b="1" strike="noStrike" cap="all" spc="-1" dirty="0">
                <a:solidFill>
                  <a:srgbClr val="4E501F"/>
                </a:solidFill>
                <a:latin typeface="Arial"/>
              </a:rPr>
              <a:t> for a nurse, </a:t>
            </a:r>
            <a:r>
              <a:rPr lang="fr-FR" sz="2400" b="1" strike="noStrike" cap="all" spc="-1" dirty="0" smtClean="0">
                <a:solidFill>
                  <a:srgbClr val="4E501F"/>
                </a:solidFill>
                <a:latin typeface="Arial"/>
              </a:rPr>
              <a:t>and </a:t>
            </a:r>
            <a:r>
              <a:rPr lang="fr-FR" sz="2400" b="1" strike="noStrike" cap="all" spc="-1" dirty="0">
                <a:solidFill>
                  <a:srgbClr val="4E501F"/>
                </a:solidFill>
                <a:latin typeface="Arial"/>
              </a:rPr>
              <a:t>a home </a:t>
            </a:r>
            <a:r>
              <a:rPr lang="fr-FR" sz="2400" b="1" strike="noStrike" cap="all" spc="-1" dirty="0" err="1">
                <a:solidFill>
                  <a:srgbClr val="4E501F"/>
                </a:solidFill>
                <a:latin typeface="Arial"/>
              </a:rPr>
              <a:t>health</a:t>
            </a:r>
            <a:r>
              <a:rPr lang="fr-FR" sz="2400" b="1" strike="noStrike" cap="all" spc="-1" dirty="0">
                <a:solidFill>
                  <a:srgbClr val="4E501F"/>
                </a:solidFill>
                <a:latin typeface="Arial"/>
              </a:rPr>
              <a:t> aide?</a:t>
            </a:r>
            <a:endParaRPr lang="fr-FR" sz="2400" b="0" strike="noStrike" spc="-1" dirty="0">
              <a:solidFill>
                <a:srgbClr val="000000"/>
              </a:solidFill>
              <a:latin typeface="Century Gothic"/>
            </a:endParaRPr>
          </a:p>
        </p:txBody>
      </p:sp>
      <p:sp>
        <p:nvSpPr>
          <p:cNvPr id="195"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A general care nurse at the beginning of his/her career will receive € 2 026 net  per month. </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A care assistant at the beginning of his/her career will receive €1 760 net per month.</a:t>
            </a:r>
            <a:endParaRPr lang="fr-FR" sz="2400" b="0" strike="noStrike" spc="-1">
              <a:solidFill>
                <a:srgbClr val="564B3C"/>
              </a:solidFill>
              <a:latin typeface="Century Gothic"/>
            </a:endParaRPr>
          </a:p>
          <a:p>
            <a:pPr marL="114480">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A home care assistant will receive € 1300  net per month.</a:t>
            </a: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642960" y="4648320"/>
            <a:ext cx="6552720" cy="456840"/>
          </a:xfrm>
          <a:prstGeom prst="rect">
            <a:avLst/>
          </a:prstGeom>
          <a:noFill/>
          <a:ln>
            <a:noFill/>
          </a:ln>
        </p:spPr>
        <p:txBody>
          <a:bodyPr>
            <a:normAutofit/>
          </a:bodyPr>
          <a:lstStyle/>
          <a:p>
            <a:pPr algn="ctr">
              <a:lnSpc>
                <a:spcPct val="100000"/>
              </a:lnSpc>
              <a:spcBef>
                <a:spcPts val="360"/>
              </a:spcBef>
            </a:pPr>
            <a:r>
              <a:rPr lang="fr-FR" sz="1800" b="1" strike="noStrike" cap="all" spc="-1">
                <a:solidFill>
                  <a:srgbClr val="FFFFFF"/>
                </a:solidFill>
                <a:latin typeface="Book Antiqua"/>
              </a:rPr>
              <a:t>in France, Czech Republic, Italy, Belgium</a:t>
            </a:r>
            <a:endParaRPr lang="fr-FR" sz="1800" b="0" strike="noStrike" spc="-1">
              <a:latin typeface="Arial"/>
            </a:endParaRPr>
          </a:p>
        </p:txBody>
      </p:sp>
      <p:sp>
        <p:nvSpPr>
          <p:cNvPr id="152" name="TextShape 2"/>
          <p:cNvSpPr txBox="1"/>
          <p:nvPr/>
        </p:nvSpPr>
        <p:spPr>
          <a:xfrm>
            <a:off x="604800" y="2061000"/>
            <a:ext cx="6629040" cy="2385000"/>
          </a:xfrm>
          <a:prstGeom prst="rect">
            <a:avLst/>
          </a:prstGeom>
          <a:noFill/>
          <a:ln>
            <a:noFill/>
          </a:ln>
        </p:spPr>
        <p:txBody>
          <a:bodyPr anchor="b">
            <a:noAutofit/>
          </a:bodyPr>
          <a:lstStyle/>
          <a:p>
            <a:pPr algn="ctr">
              <a:lnSpc>
                <a:spcPct val="100000"/>
              </a:lnSpc>
            </a:pPr>
            <a:r>
              <a:rPr lang="fr-FR" sz="4000" b="1" strike="noStrike" cap="all" spc="-1">
                <a:solidFill>
                  <a:srgbClr val="47534C"/>
                </a:solidFill>
                <a:latin typeface="Book Antiqua"/>
              </a:rPr>
              <a:t>Comparison of home care</a:t>
            </a:r>
            <a:endParaRPr lang="fr-FR" sz="4000" b="0" strike="noStrike" spc="-1">
              <a:solidFill>
                <a:srgbClr val="000000"/>
              </a:solidFill>
              <a:latin typeface="Century Gothic"/>
            </a:endParaRPr>
          </a:p>
        </p:txBody>
      </p:sp>
      <p:pic>
        <p:nvPicPr>
          <p:cNvPr id="153" name="Picture 2"/>
          <p:cNvPicPr/>
          <p:nvPr/>
        </p:nvPicPr>
        <p:blipFill>
          <a:blip r:embed="rId3"/>
          <a:srcRect r="13861"/>
          <a:stretch/>
        </p:blipFill>
        <p:spPr>
          <a:xfrm>
            <a:off x="4967640" y="0"/>
            <a:ext cx="4176000" cy="3192480"/>
          </a:xfrm>
          <a:prstGeom prst="rect">
            <a:avLst/>
          </a:prstGeom>
          <a:ln>
            <a:noFill/>
          </a:ln>
          <a:effectLst>
            <a:softEdge rad="112500"/>
          </a:effectLst>
        </p:spPr>
      </p:pic>
      <p:pic>
        <p:nvPicPr>
          <p:cNvPr id="154" name="Picture 3"/>
          <p:cNvPicPr/>
          <p:nvPr/>
        </p:nvPicPr>
        <p:blipFill>
          <a:blip r:embed="rId4"/>
          <a:stretch/>
        </p:blipFill>
        <p:spPr>
          <a:xfrm>
            <a:off x="3276000" y="5517360"/>
            <a:ext cx="2276280" cy="1142640"/>
          </a:xfrm>
          <a:prstGeom prst="rect">
            <a:avLst/>
          </a:prstGeom>
          <a:ln>
            <a:noFill/>
          </a:ln>
        </p:spPr>
      </p:pic>
      <p:pic>
        <p:nvPicPr>
          <p:cNvPr id="155" name="Picture 4"/>
          <p:cNvPicPr/>
          <p:nvPr/>
        </p:nvPicPr>
        <p:blipFill>
          <a:blip r:embed="rId5"/>
          <a:stretch/>
        </p:blipFill>
        <p:spPr>
          <a:xfrm>
            <a:off x="0" y="27000"/>
            <a:ext cx="2599920" cy="199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26240" y="408240"/>
            <a:ext cx="8260200" cy="1038960"/>
          </a:xfrm>
          <a:prstGeom prst="rect">
            <a:avLst/>
          </a:prstGeom>
          <a:noFill/>
          <a:ln>
            <a:noFill/>
          </a:ln>
        </p:spPr>
        <p:txBody>
          <a:bodyPr anchor="ctr">
            <a:normAutofit fontScale="88000" lnSpcReduction="10000"/>
          </a:bodyPr>
          <a:lstStyle/>
          <a:p>
            <a:pPr algn="ctr">
              <a:lnSpc>
                <a:spcPct val="100000"/>
              </a:lnSpc>
            </a:pPr>
            <a:r>
              <a:rPr lang="fr-FR" sz="2400" b="1" strike="noStrike" cap="all" spc="-1">
                <a:solidFill>
                  <a:srgbClr val="4E501F"/>
                </a:solidFill>
                <a:latin typeface="Arial"/>
              </a:rPr>
              <a:t>e.	What is the average working week for the different categories of staff working in home care?</a:t>
            </a:r>
            <a:endParaRPr lang="fr-FR" sz="2400" b="0" strike="noStrike" spc="-1">
              <a:solidFill>
                <a:srgbClr val="000000"/>
              </a:solidFill>
              <a:latin typeface="Century Gothic"/>
            </a:endParaRPr>
          </a:p>
        </p:txBody>
      </p:sp>
      <p:sp>
        <p:nvSpPr>
          <p:cNvPr id="197" name="TextShape 2"/>
          <p:cNvSpPr txBox="1"/>
          <p:nvPr/>
        </p:nvSpPr>
        <p:spPr>
          <a:xfrm>
            <a:off x="457200" y="1752480"/>
            <a:ext cx="8229240" cy="4373280"/>
          </a:xfrm>
          <a:prstGeom prst="rect">
            <a:avLst/>
          </a:prstGeom>
          <a:noFill/>
          <a:ln>
            <a:noFill/>
          </a:ln>
        </p:spPr>
        <p:txBody>
          <a:bodyPr>
            <a:noAutofit/>
          </a:bodyPr>
          <a:lstStyle/>
          <a:p>
            <a:pPr>
              <a:lnSpc>
                <a:spcPct val="100000"/>
              </a:lnSpc>
              <a:spcBef>
                <a:spcPts val="479"/>
              </a:spcBef>
            </a:pP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35 </a:t>
            </a:r>
            <a:r>
              <a:rPr lang="fr-FR" sz="2400" b="1" strike="noStrike" spc="-1" dirty="0" err="1">
                <a:solidFill>
                  <a:srgbClr val="564B3C"/>
                </a:solidFill>
                <a:latin typeface="Century Gothic"/>
              </a:rPr>
              <a:t>working</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hours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the </a:t>
            </a:r>
            <a:r>
              <a:rPr lang="fr-FR" sz="2400" b="1" strike="noStrike" spc="-1" dirty="0" err="1" smtClean="0">
                <a:solidFill>
                  <a:srgbClr val="564B3C"/>
                </a:solidFill>
                <a:latin typeface="Century Gothic"/>
              </a:rPr>
              <a:t>law</a:t>
            </a:r>
            <a:r>
              <a:rPr lang="fr-FR" sz="2400" b="1" strike="noStrike" spc="-1" dirty="0" smtClean="0">
                <a:solidFill>
                  <a:srgbClr val="564B3C"/>
                </a:solidFill>
                <a:latin typeface="Century Gothic"/>
              </a:rPr>
              <a:t> in France.</a:t>
            </a:r>
            <a:endParaRPr lang="fr-FR" sz="2400" b="0" strike="noStrike" spc="-1" dirty="0">
              <a:solidFill>
                <a:srgbClr val="564B3C"/>
              </a:solidFill>
              <a:latin typeface="Century Gothic"/>
            </a:endParaRPr>
          </a:p>
          <a:p>
            <a:pPr>
              <a:lnSpc>
                <a:spcPct val="100000"/>
              </a:lnSpc>
              <a:spcBef>
                <a:spcPts val="479"/>
              </a:spcBef>
            </a:pPr>
            <a:endParaRPr lang="fr-FR" sz="2400" b="0" strike="noStrike" spc="-1" dirty="0">
              <a:solidFill>
                <a:srgbClr val="564B3C"/>
              </a:solidFill>
              <a:latin typeface="Century Gothic"/>
            </a:endParaRPr>
          </a:p>
        </p:txBody>
      </p:sp>
      <p:pic>
        <p:nvPicPr>
          <p:cNvPr id="198" name="Picture 2"/>
          <p:cNvPicPr/>
          <p:nvPr/>
        </p:nvPicPr>
        <p:blipFill>
          <a:blip r:embed="rId2"/>
          <a:stretch/>
        </p:blipFill>
        <p:spPr>
          <a:xfrm>
            <a:off x="2411760" y="3429000"/>
            <a:ext cx="4694200" cy="302396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000" b="1" strike="noStrike" cap="all" spc="-1">
                <a:solidFill>
                  <a:srgbClr val="6B7D72"/>
                </a:solidFill>
                <a:latin typeface="Arial"/>
              </a:rPr>
              <a:t>6.Is meal assistance or meal preparation offered in the home? If so, how long does it take to meet the demand? Who does it?</a:t>
            </a:r>
            <a:endParaRPr lang="fr-FR" sz="2000" b="0" strike="noStrike" spc="-1">
              <a:solidFill>
                <a:srgbClr val="000000"/>
              </a:solidFill>
              <a:latin typeface="Century Gothic"/>
            </a:endParaRPr>
          </a:p>
        </p:txBody>
      </p:sp>
      <p:sp>
        <p:nvSpPr>
          <p:cNvPr id="200"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Yes, meal assistance or meal preparation is offered at home. </a:t>
            </a:r>
            <a:endParaRPr lang="fr-FR" sz="2400" b="0" strike="noStrike" spc="-1">
              <a:solidFill>
                <a:srgbClr val="564B3C"/>
              </a:solidFill>
              <a:latin typeface="Century Gothic"/>
            </a:endParaRPr>
          </a:p>
          <a:p>
            <a:pPr marL="114480">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Assistance with meals or meal preparation can be covered by financial aid if the elderly person has difficulty carrying out daily tasks, and home helpers are responsible for providing this assistance.</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395640" y="332640"/>
            <a:ext cx="8260200" cy="1038960"/>
          </a:xfrm>
          <a:prstGeom prst="rect">
            <a:avLst/>
          </a:prstGeom>
          <a:noFill/>
          <a:ln>
            <a:noFill/>
          </a:ln>
        </p:spPr>
        <p:txBody>
          <a:bodyPr anchor="ctr">
            <a:noAutofit/>
          </a:bodyPr>
          <a:lstStyle/>
          <a:p>
            <a:pPr algn="ctr">
              <a:lnSpc>
                <a:spcPct val="100000"/>
              </a:lnSpc>
            </a:pPr>
            <a:r>
              <a:rPr lang="fr-FR" sz="2000" b="1" strike="noStrike" cap="all" spc="-1">
                <a:solidFill>
                  <a:srgbClr val="47534C"/>
                </a:solidFill>
                <a:latin typeface="Arial"/>
              </a:rPr>
              <a:t>7.Is laundry care offered in the home? If yes, how much time is required to meet the demand? Who does it?</a:t>
            </a:r>
            <a:endParaRPr lang="fr-FR" sz="2000" b="0" strike="noStrike" spc="-1">
              <a:solidFill>
                <a:srgbClr val="000000"/>
              </a:solidFill>
              <a:latin typeface="Century Gothic"/>
            </a:endParaRPr>
          </a:p>
        </p:txBody>
      </p:sp>
      <p:sp>
        <p:nvSpPr>
          <p:cNvPr id="202"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 Yes, laundry care is included at home.  Life auxiliary does it </a:t>
            </a: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It is often necessary to participate in the folding or ironing of clean clothes. It’s included in the service if requested by the family</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26240" y="408240"/>
            <a:ext cx="8260200" cy="1038960"/>
          </a:xfrm>
          <a:prstGeom prst="rect">
            <a:avLst/>
          </a:prstGeom>
          <a:noFill/>
          <a:ln>
            <a:noFill/>
          </a:ln>
        </p:spPr>
        <p:txBody>
          <a:bodyPr anchor="ctr">
            <a:normAutofit lnSpcReduction="10000"/>
          </a:bodyPr>
          <a:lstStyle/>
          <a:p>
            <a:pPr algn="ctr">
              <a:lnSpc>
                <a:spcPct val="100000"/>
              </a:lnSpc>
            </a:pPr>
            <a:r>
              <a:rPr lang="fr-FR" sz="3100" b="1" strike="noStrike" cap="all" spc="-1">
                <a:solidFill>
                  <a:srgbClr val="4E501F"/>
                </a:solidFill>
                <a:latin typeface="Arial"/>
              </a:rPr>
              <a:t>a- Present the structures offering respite to family carers</a:t>
            </a:r>
            <a:r>
              <a:rPr lang="fr-FR" sz="3500" b="1" strike="noStrike" cap="all" spc="-1">
                <a:solidFill>
                  <a:srgbClr val="4E501F"/>
                </a:solidFill>
                <a:latin typeface="Arial"/>
              </a:rPr>
              <a:t>:</a:t>
            </a:r>
            <a:endParaRPr lang="fr-FR" sz="3500" b="0" strike="noStrike" spc="-1">
              <a:solidFill>
                <a:srgbClr val="000000"/>
              </a:solidFill>
              <a:latin typeface="Century Gothic"/>
            </a:endParaRPr>
          </a:p>
        </p:txBody>
      </p:sp>
      <p:sp>
        <p:nvSpPr>
          <p:cNvPr id="208" name="TextShape 2"/>
          <p:cNvSpPr txBox="1"/>
          <p:nvPr/>
        </p:nvSpPr>
        <p:spPr>
          <a:xfrm>
            <a:off x="457200" y="1752480"/>
            <a:ext cx="8229240" cy="4373280"/>
          </a:xfrm>
          <a:prstGeom prst="rect">
            <a:avLst/>
          </a:prstGeom>
          <a:noFill/>
          <a:ln>
            <a:noFill/>
          </a:ln>
        </p:spPr>
        <p:txBody>
          <a:bodyPr>
            <a:norm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EHPAD (Etablissement d'Hébergements pour Personnes Agées Dépendantes)</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MAPAD (Home for the Dependent Elderly)</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Other care structures and institutions may offer day care in a dedicated space, in addition to their main accommodation activity </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p:txBody>
      </p:sp>
      <p:pic>
        <p:nvPicPr>
          <p:cNvPr id="209" name="Picture 2"/>
          <p:cNvPicPr/>
          <p:nvPr/>
        </p:nvPicPr>
        <p:blipFill>
          <a:blip r:embed="rId2"/>
          <a:srcRect l="6622" t="12475" r="6216" b="15862"/>
          <a:stretch/>
        </p:blipFill>
        <p:spPr>
          <a:xfrm>
            <a:off x="6200280" y="4713840"/>
            <a:ext cx="2863800" cy="21438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800" b="1" strike="noStrike" cap="all" spc="-1">
                <a:solidFill>
                  <a:srgbClr val="4E501F"/>
                </a:solidFill>
                <a:latin typeface="Arial"/>
              </a:rPr>
              <a:t>b- What are the links between the family and the staff working at home? </a:t>
            </a:r>
            <a:endParaRPr lang="fr-FR" sz="2800" b="0" strike="noStrike" spc="-1">
              <a:solidFill>
                <a:srgbClr val="000000"/>
              </a:solidFill>
              <a:latin typeface="Century Gothic"/>
            </a:endParaRPr>
          </a:p>
        </p:txBody>
      </p:sp>
      <p:sp>
        <p:nvSpPr>
          <p:cNvPr id="211" name="TextShape 2"/>
          <p:cNvSpPr txBox="1"/>
          <p:nvPr/>
        </p:nvSpPr>
        <p:spPr>
          <a:xfrm>
            <a:off x="457200" y="1752480"/>
            <a:ext cx="8229240" cy="4373280"/>
          </a:xfrm>
          <a:prstGeom prst="rect">
            <a:avLst/>
          </a:prstGeom>
          <a:noFill/>
          <a:ln>
            <a:noFill/>
          </a:ln>
        </p:spPr>
        <p:txBody>
          <a:bodyPr>
            <a:no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The link with the family is important, there must be confidence on both sides, as it facilitates the intervention between the user and the helper </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Be attentive to the family's request for the well-being of the user </a:t>
            </a:r>
            <a:endParaRPr lang="fr-FR" sz="2400" b="0" strike="noStrike" spc="-1">
              <a:solidFill>
                <a:srgbClr val="564B3C"/>
              </a:solidFill>
              <a:latin typeface="Century Gothic"/>
            </a:endParaRPr>
          </a:p>
        </p:txBody>
      </p:sp>
      <p:pic>
        <p:nvPicPr>
          <p:cNvPr id="212" name="Picture 2"/>
          <p:cNvPicPr/>
          <p:nvPr/>
        </p:nvPicPr>
        <p:blipFill>
          <a:blip r:embed="rId2"/>
          <a:stretch/>
        </p:blipFill>
        <p:spPr>
          <a:xfrm>
            <a:off x="5148000" y="4077000"/>
            <a:ext cx="3762000" cy="2685600"/>
          </a:xfrm>
          <a:prstGeom prst="rect">
            <a:avLst/>
          </a:prstGeom>
          <a:ln>
            <a:noFill/>
          </a:ln>
          <a:effectLst>
            <a:outerShdw blurRad="50800" dist="38160" dir="5400000" algn="t"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26240" y="408240"/>
            <a:ext cx="8260200" cy="1038960"/>
          </a:xfrm>
          <a:prstGeom prst="rect">
            <a:avLst/>
          </a:prstGeom>
          <a:noFill/>
          <a:ln>
            <a:noFill/>
          </a:ln>
        </p:spPr>
        <p:txBody>
          <a:bodyPr anchor="ctr">
            <a:noAutofit/>
          </a:bodyPr>
          <a:lstStyle/>
          <a:p>
            <a:pPr marL="343080" indent="-228240">
              <a:lnSpc>
                <a:spcPct val="100000"/>
              </a:lnSpc>
              <a:spcBef>
                <a:spcPts val="561"/>
              </a:spcBef>
              <a:buClr>
                <a:srgbClr val="93A299"/>
              </a:buClr>
              <a:buFont typeface="Arial"/>
              <a:buChar char="•"/>
            </a:pPr>
            <a:r>
              <a:rPr lang="fr-FR" sz="2800" b="1" strike="noStrike" cap="all" spc="-1">
                <a:solidFill>
                  <a:srgbClr val="564B3C"/>
                </a:solidFill>
                <a:latin typeface="Arial"/>
              </a:rPr>
              <a:t>c- Is there any training for family caregivers</a:t>
            </a:r>
            <a:r>
              <a:rPr lang="fr-FR" sz="2400" b="0" strike="noStrike" cap="all" spc="-1">
                <a:solidFill>
                  <a:srgbClr val="564B3C"/>
                </a:solidFill>
                <a:latin typeface="Century Gothic"/>
              </a:rPr>
              <a:t>?</a:t>
            </a:r>
            <a:endParaRPr lang="fr-FR" sz="2400" b="0" strike="noStrike" spc="-1">
              <a:solidFill>
                <a:srgbClr val="000000"/>
              </a:solidFill>
              <a:latin typeface="Century Gothic"/>
            </a:endParaRPr>
          </a:p>
        </p:txBody>
      </p:sp>
      <p:sp>
        <p:nvSpPr>
          <p:cNvPr id="214" name="TextShape 2"/>
          <p:cNvSpPr txBox="1"/>
          <p:nvPr/>
        </p:nvSpPr>
        <p:spPr>
          <a:xfrm>
            <a:off x="457200" y="1752480"/>
            <a:ext cx="8229240" cy="4373280"/>
          </a:xfrm>
          <a:prstGeom prst="rect">
            <a:avLst/>
          </a:prstGeom>
          <a:noFill/>
          <a:ln>
            <a:noFill/>
          </a:ln>
        </p:spPr>
        <p:txBody>
          <a:bodyPr>
            <a:noAutofit/>
          </a:bodyPr>
          <a:lstStyle/>
          <a:p>
            <a:pPr>
              <a:lnSpc>
                <a:spcPct val="100000"/>
              </a:lnSpc>
              <a:spcBef>
                <a:spcPts val="479"/>
              </a:spcBef>
            </a:pPr>
            <a:endParaRPr lang="fr-FR" sz="2400" b="0" strike="noStrike" spc="-1">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ea typeface="Calibri"/>
              </a:rPr>
              <a:t>The French Association of Carers offers a training programme throughout France. Its objective is to enable carers to question and analyse the situations they experience in their relationship with a disabled or incapacitated relative in order to find appropriate solutions.</a:t>
            </a:r>
            <a:endParaRPr lang="fr-FR" sz="2400" b="0" strike="noStrike" spc="-1">
              <a:solidFill>
                <a:srgbClr val="564B3C"/>
              </a:solidFill>
              <a:latin typeface="Century Gothic"/>
            </a:endParaRPr>
          </a:p>
          <a:p>
            <a:pPr>
              <a:lnSpc>
                <a:spcPct val="100000"/>
              </a:lnSpc>
              <a:spcBef>
                <a:spcPts val="479"/>
              </a:spcBef>
            </a:pPr>
            <a:endParaRPr lang="fr-FR" sz="2400" b="0" strike="noStrike" spc="-1">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323640" y="408240"/>
            <a:ext cx="8362800" cy="1508040"/>
          </a:xfrm>
          <a:prstGeom prst="rect">
            <a:avLst/>
          </a:prstGeom>
          <a:noFill/>
          <a:ln>
            <a:noFill/>
          </a:ln>
        </p:spPr>
        <p:txBody>
          <a:bodyPr anchor="ctr">
            <a:normAutofit/>
          </a:bodyPr>
          <a:lstStyle/>
          <a:p>
            <a:pPr algn="ctr">
              <a:lnSpc>
                <a:spcPct val="100000"/>
              </a:lnSpc>
            </a:pPr>
            <a:r>
              <a:rPr lang="fr-FR" sz="2000" b="1" strike="noStrike" cap="all" spc="-1">
                <a:solidFill>
                  <a:srgbClr val="6B7D72"/>
                </a:solidFill>
                <a:latin typeface="Arial"/>
              </a:rPr>
              <a:t>1.Do student have a working experience in a home care ? how often? how is that organized?</a:t>
            </a:r>
            <a:endParaRPr lang="fr-FR" sz="2000" b="0" strike="noStrike" spc="-1">
              <a:solidFill>
                <a:srgbClr val="000000"/>
              </a:solidFill>
              <a:latin typeface="Century Gothic"/>
            </a:endParaRPr>
          </a:p>
        </p:txBody>
      </p:sp>
      <p:sp>
        <p:nvSpPr>
          <p:cNvPr id="157" name="TextShape 2"/>
          <p:cNvSpPr txBox="1"/>
          <p:nvPr/>
        </p:nvSpPr>
        <p:spPr>
          <a:xfrm>
            <a:off x="457200" y="1752480"/>
            <a:ext cx="8229240" cy="4373280"/>
          </a:xfrm>
          <a:prstGeom prst="rect">
            <a:avLst/>
          </a:prstGeom>
          <a:noFill/>
          <a:ln>
            <a:noFill/>
          </a:ln>
        </p:spPr>
        <p:txBody>
          <a:bodyPr>
            <a:normAutofit/>
          </a:bodyPr>
          <a:lstStyle/>
          <a:p>
            <a:pPr marL="343080" indent="-228240">
              <a:lnSpc>
                <a:spcPct val="100000"/>
              </a:lnSpc>
              <a:spcBef>
                <a:spcPts val="479"/>
              </a:spcBef>
              <a:buClr>
                <a:srgbClr val="93A299"/>
              </a:buClr>
              <a:buFont typeface="Arial"/>
              <a:buChar char="•"/>
            </a:pPr>
            <a:r>
              <a:rPr lang="fr-FR" sz="2400" b="1" strike="noStrike" spc="-1">
                <a:solidFill>
                  <a:srgbClr val="564B3C"/>
                </a:solidFill>
                <a:latin typeface="Century Gothic"/>
              </a:rPr>
              <a:t>In France, in order to obtain the vocational baccalaureate, WE have to spend 10 weeks internship at home, i.e. 2 periods of 5 weeks.</a:t>
            </a:r>
            <a:endParaRPr lang="fr-FR" sz="2400" b="0" strike="noStrike" spc="-1">
              <a:solidFill>
                <a:srgbClr val="564B3C"/>
              </a:solidFill>
              <a:latin typeface="Century Gothic"/>
            </a:endParaRPr>
          </a:p>
        </p:txBody>
      </p:sp>
      <p:pic>
        <p:nvPicPr>
          <p:cNvPr id="158" name="Picture 2"/>
          <p:cNvPicPr/>
          <p:nvPr/>
        </p:nvPicPr>
        <p:blipFill>
          <a:blip r:embed="rId2"/>
          <a:stretch/>
        </p:blipFill>
        <p:spPr>
          <a:xfrm>
            <a:off x="5220000" y="3285000"/>
            <a:ext cx="3123720" cy="276192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642960" y="4648320"/>
            <a:ext cx="6552720" cy="456840"/>
          </a:xfrm>
          <a:prstGeom prst="rect">
            <a:avLst/>
          </a:prstGeom>
          <a:noFill/>
          <a:ln>
            <a:noFill/>
          </a:ln>
        </p:spPr>
        <p:txBody>
          <a:bodyPr>
            <a:noAutofit/>
          </a:bodyPr>
          <a:lstStyle/>
          <a:p>
            <a:pPr algn="ctr"/>
            <a:endParaRPr lang="fr-FR" sz="3200" b="0" strike="noStrike" spc="-1">
              <a:latin typeface="Arial"/>
            </a:endParaRPr>
          </a:p>
        </p:txBody>
      </p:sp>
      <p:sp>
        <p:nvSpPr>
          <p:cNvPr id="160" name="TextShape 2"/>
          <p:cNvSpPr txBox="1"/>
          <p:nvPr/>
        </p:nvSpPr>
        <p:spPr>
          <a:xfrm>
            <a:off x="604800" y="3227040"/>
            <a:ext cx="6629040" cy="1218960"/>
          </a:xfrm>
          <a:prstGeom prst="rect">
            <a:avLst/>
          </a:prstGeom>
          <a:noFill/>
          <a:ln>
            <a:noFill/>
          </a:ln>
        </p:spPr>
        <p:txBody>
          <a:bodyPr anchor="b">
            <a:noAutofit/>
          </a:bodyPr>
          <a:lstStyle/>
          <a:p>
            <a:pPr algn="ctr">
              <a:lnSpc>
                <a:spcPct val="100000"/>
              </a:lnSpc>
            </a:pPr>
            <a:r>
              <a:rPr lang="fr-FR" sz="2000" b="1" strike="noStrike" cap="all" spc="-1">
                <a:solidFill>
                  <a:srgbClr val="47534C"/>
                </a:solidFill>
                <a:latin typeface="Arial"/>
              </a:rPr>
              <a:t>2.how is home care organized in each country ?</a:t>
            </a:r>
            <a:endParaRPr lang="fr-FR" sz="2000" b="0" strike="noStrike" spc="-1">
              <a:solidFill>
                <a:srgbClr val="000000"/>
              </a:solidFill>
              <a:latin typeface="Century Gothic"/>
            </a:endParaRPr>
          </a:p>
        </p:txBody>
      </p:sp>
      <p:pic>
        <p:nvPicPr>
          <p:cNvPr id="161" name="Picture 2"/>
          <p:cNvPicPr/>
          <p:nvPr/>
        </p:nvPicPr>
        <p:blipFill>
          <a:blip r:embed="rId2"/>
          <a:stretch/>
        </p:blipFill>
        <p:spPr>
          <a:xfrm>
            <a:off x="2376000" y="360000"/>
            <a:ext cx="3807000" cy="243432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800" b="1" strike="noStrike" cap="all" spc="-1">
                <a:solidFill>
                  <a:srgbClr val="6B7D72"/>
                </a:solidFill>
                <a:latin typeface="Book Antiqua"/>
              </a:rPr>
              <a:t>Describe the major aids or services that support home care</a:t>
            </a:r>
            <a:endParaRPr lang="fr-FR" sz="2800" b="0" strike="noStrike" spc="-1">
              <a:solidFill>
                <a:srgbClr val="000000"/>
              </a:solidFill>
              <a:latin typeface="Century Gothic"/>
            </a:endParaRPr>
          </a:p>
        </p:txBody>
      </p:sp>
      <p:sp>
        <p:nvSpPr>
          <p:cNvPr id="163" name="TextShape 2"/>
          <p:cNvSpPr txBox="1"/>
          <p:nvPr/>
        </p:nvSpPr>
        <p:spPr>
          <a:xfrm>
            <a:off x="457200" y="1752480"/>
            <a:ext cx="8229240" cy="4772520"/>
          </a:xfrm>
          <a:prstGeom prst="rect">
            <a:avLst/>
          </a:prstGeom>
          <a:noFill/>
          <a:ln>
            <a:noFill/>
          </a:ln>
        </p:spPr>
        <p:txBody>
          <a:bodyPr>
            <a:normAutofit fontScale="92500" lnSpcReduction="20000"/>
          </a:bodyPr>
          <a:lstStyle/>
          <a:p>
            <a:pPr marL="114480">
              <a:lnSpc>
                <a:spcPct val="100000"/>
              </a:lnSpc>
              <a:spcBef>
                <a:spcPts val="479"/>
              </a:spcBef>
            </a:pPr>
            <a:r>
              <a:rPr lang="fr-FR" sz="2400" b="1" u="sng" strike="noStrike" spc="-1" dirty="0">
                <a:solidFill>
                  <a:srgbClr val="564B3C"/>
                </a:solidFill>
                <a:uFillTx/>
                <a:latin typeface="Century Gothic"/>
              </a:rPr>
              <a:t>FOR ELDERLY AND/OR DEPENDENT PERSONS</a:t>
            </a: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err="1">
                <a:solidFill>
                  <a:srgbClr val="564B3C"/>
                </a:solidFill>
                <a:latin typeface="Century Gothic"/>
              </a:rPr>
              <a:t>Personalized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autonomy</a:t>
            </a:r>
            <a:r>
              <a:rPr lang="fr-FR" sz="2400" b="1" strike="noStrike" spc="-1" dirty="0">
                <a:solidFill>
                  <a:srgbClr val="564B3C"/>
                </a:solidFill>
                <a:latin typeface="Century Gothic"/>
              </a:rPr>
              <a:t> </a:t>
            </a:r>
            <a:r>
              <a:rPr lang="fr-FR" sz="2400" b="1" strike="noStrike" spc="-1" dirty="0" err="1" smtClean="0">
                <a:solidFill>
                  <a:srgbClr val="564B3C"/>
                </a:solidFill>
                <a:latin typeface="Century Gothic"/>
              </a:rPr>
              <a:t>allowance</a:t>
            </a:r>
            <a:r>
              <a:rPr lang="fr-FR" sz="2400" b="1" strike="noStrike" spc="-1" dirty="0" smtClean="0">
                <a:solidFill>
                  <a:srgbClr val="564B3C"/>
                </a:solidFill>
                <a:latin typeface="Century Gothic"/>
              </a:rPr>
              <a:t>. </a:t>
            </a:r>
            <a:r>
              <a:rPr lang="fr-FR" sz="2400" b="1" strike="noStrike" spc="-1" dirty="0">
                <a:solidFill>
                  <a:srgbClr val="564B3C"/>
                </a:solidFill>
                <a:latin typeface="Century Gothic"/>
              </a:rPr>
              <a:t>This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granted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under</a:t>
            </a:r>
            <a:r>
              <a:rPr lang="fr-FR" sz="2400" b="1" strike="noStrike" spc="-1" dirty="0">
                <a:solidFill>
                  <a:srgbClr val="564B3C"/>
                </a:solidFill>
                <a:latin typeface="Century Gothic"/>
              </a:rPr>
              <a:t> conditions, by the local </a:t>
            </a:r>
            <a:r>
              <a:rPr lang="fr-FR" sz="2400" b="1" strike="noStrike" spc="-1" dirty="0" err="1">
                <a:solidFill>
                  <a:srgbClr val="564B3C"/>
                </a:solidFill>
                <a:latin typeface="Century Gothic"/>
              </a:rPr>
              <a:t>councils</a:t>
            </a:r>
            <a:r>
              <a:rPr lang="fr-FR" sz="2400" b="1" strike="noStrike" spc="-1" dirty="0">
                <a:solidFill>
                  <a:srgbClr val="564B3C"/>
                </a:solidFill>
                <a:latin typeface="Century Gothic"/>
              </a:rPr>
              <a:t> to people living at home.</a:t>
            </a: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Social assistance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offered</a:t>
            </a:r>
            <a:r>
              <a:rPr lang="fr-FR" sz="2400" b="1" strike="noStrike" spc="-1" dirty="0">
                <a:solidFill>
                  <a:srgbClr val="564B3C"/>
                </a:solidFill>
                <a:latin typeface="Century Gothic"/>
              </a:rPr>
              <a:t> by local </a:t>
            </a:r>
            <a:r>
              <a:rPr lang="fr-FR" sz="2400" b="1" strike="noStrike" spc="-1" dirty="0" err="1">
                <a:solidFill>
                  <a:srgbClr val="564B3C"/>
                </a:solidFill>
                <a:latin typeface="Century Gothic"/>
              </a:rPr>
              <a:t>councils</a:t>
            </a:r>
            <a:r>
              <a:rPr lang="fr-FR" sz="2400" b="1" strike="noStrike" spc="-1" dirty="0">
                <a:solidFill>
                  <a:srgbClr val="564B3C"/>
                </a:solidFill>
                <a:latin typeface="Century Gothic"/>
              </a:rPr>
              <a:t> or the pension </a:t>
            </a:r>
            <a:r>
              <a:rPr lang="fr-FR" sz="2400" b="1" strike="noStrike" spc="-1" dirty="0" err="1">
                <a:solidFill>
                  <a:srgbClr val="564B3C"/>
                </a:solidFill>
                <a:latin typeface="Century Gothic"/>
              </a:rPr>
              <a:t>funds</a:t>
            </a:r>
            <a:r>
              <a:rPr lang="fr-FR" sz="2400" b="1" strike="noStrike" spc="-1" dirty="0">
                <a:solidFill>
                  <a:srgbClr val="564B3C"/>
                </a:solidFill>
                <a:latin typeface="Century Gothic"/>
              </a:rPr>
              <a:t>. </a:t>
            </a:r>
            <a:endParaRPr lang="fr-FR" sz="2400" b="0" strike="noStrike" spc="-1" dirty="0">
              <a:solidFill>
                <a:srgbClr val="564B3C"/>
              </a:solidFill>
              <a:latin typeface="Century Gothic"/>
            </a:endParaRPr>
          </a:p>
          <a:p>
            <a:pPr>
              <a:lnSpc>
                <a:spcPct val="100000"/>
              </a:lnSpc>
              <a:spcBef>
                <a:spcPts val="479"/>
              </a:spcBef>
            </a:pPr>
            <a:endParaRPr lang="fr-FR" sz="2400" b="0" strike="noStrike" spc="-1" dirty="0">
              <a:solidFill>
                <a:srgbClr val="564B3C"/>
              </a:solidFill>
              <a:latin typeface="Century Gothic"/>
            </a:endParaRPr>
          </a:p>
          <a:p>
            <a:pPr marL="114480">
              <a:lnSpc>
                <a:spcPct val="100000"/>
              </a:lnSpc>
              <a:spcBef>
                <a:spcPts val="479"/>
              </a:spcBef>
            </a:pPr>
            <a:r>
              <a:rPr lang="fr-FR" sz="2400" b="1" u="sng" strike="noStrike" spc="-1" dirty="0">
                <a:solidFill>
                  <a:srgbClr val="564B3C"/>
                </a:solidFill>
                <a:uFillTx/>
                <a:latin typeface="Century Gothic"/>
              </a:rPr>
              <a:t>FOR PEOPLE WITH DISABILITIES</a:t>
            </a: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The </a:t>
            </a:r>
            <a:r>
              <a:rPr lang="fr-FR" sz="2400" b="1" strike="noStrike" spc="-1" dirty="0" err="1">
                <a:solidFill>
                  <a:srgbClr val="564B3C"/>
                </a:solidFill>
                <a:latin typeface="Century Gothic"/>
              </a:rPr>
              <a:t>disability</a:t>
            </a:r>
            <a:r>
              <a:rPr lang="fr-FR" sz="2400" b="1" strike="noStrike" spc="-1" dirty="0">
                <a:solidFill>
                  <a:srgbClr val="564B3C"/>
                </a:solidFill>
                <a:latin typeface="Century Gothic"/>
              </a:rPr>
              <a:t> compensation </a:t>
            </a:r>
            <a:r>
              <a:rPr lang="fr-FR" sz="2400" b="1" strike="noStrike" spc="-1" dirty="0" err="1">
                <a:solidFill>
                  <a:srgbClr val="564B3C"/>
                </a:solidFill>
                <a:latin typeface="Century Gothic"/>
              </a:rPr>
              <a:t>benefit</a:t>
            </a:r>
            <a:r>
              <a:rPr lang="fr-FR" sz="2400" b="1" strike="noStrike" spc="-1" dirty="0">
                <a:solidFill>
                  <a:srgbClr val="564B3C"/>
                </a:solidFill>
                <a:latin typeface="Century Gothic"/>
              </a:rPr>
              <a:t> </a:t>
            </a:r>
            <a:r>
              <a:rPr lang="fr-FR" sz="2400" b="1" strike="noStrike" spc="-1" dirty="0" smtClean="0">
                <a:solidFill>
                  <a:srgbClr val="564B3C"/>
                </a:solidFill>
                <a:latin typeface="Century Gothic"/>
              </a:rPr>
              <a:t>. </a:t>
            </a:r>
            <a:r>
              <a:rPr lang="fr-FR" sz="2400" b="1" strike="noStrike" spc="-1" dirty="0">
                <a:solidFill>
                  <a:srgbClr val="564B3C"/>
                </a:solidFill>
                <a:latin typeface="Century Gothic"/>
              </a:rPr>
              <a:t>This </a:t>
            </a:r>
            <a:r>
              <a:rPr lang="fr-FR" sz="2400" b="1" strike="noStrike" spc="-1" dirty="0" err="1">
                <a:solidFill>
                  <a:srgbClr val="564B3C"/>
                </a:solidFill>
                <a:latin typeface="Century Gothic"/>
              </a:rPr>
              <a:t>benefit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covers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human</a:t>
            </a:r>
            <a:r>
              <a:rPr lang="fr-FR" sz="2400" b="1" strike="noStrike" spc="-1" dirty="0">
                <a:solidFill>
                  <a:srgbClr val="564B3C"/>
                </a:solidFill>
                <a:latin typeface="Century Gothic"/>
              </a:rPr>
              <a:t> and </a:t>
            </a:r>
            <a:r>
              <a:rPr lang="fr-FR" sz="2400" b="1" strike="noStrike" spc="-1" dirty="0" err="1">
                <a:solidFill>
                  <a:srgbClr val="564B3C"/>
                </a:solidFill>
                <a:latin typeface="Century Gothic"/>
              </a:rPr>
              <a:t>material</a:t>
            </a:r>
            <a:r>
              <a:rPr lang="fr-FR" sz="2400" b="1" strike="noStrike" spc="-1" dirty="0">
                <a:solidFill>
                  <a:srgbClr val="564B3C"/>
                </a:solidFill>
                <a:latin typeface="Century Gothic"/>
              </a:rPr>
              <a:t> assistance (home and </a:t>
            </a:r>
            <a:r>
              <a:rPr lang="fr-FR" sz="2400" b="1" strike="noStrike" spc="-1" dirty="0" err="1">
                <a:solidFill>
                  <a:srgbClr val="564B3C"/>
                </a:solidFill>
                <a:latin typeface="Century Gothic"/>
              </a:rPr>
              <a:t>vehicle</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improvements</a:t>
            </a:r>
            <a:r>
              <a:rPr lang="fr-FR" sz="2400" b="1" strike="noStrike" spc="-1" dirty="0">
                <a:solidFill>
                  <a:srgbClr val="564B3C"/>
                </a:solidFill>
                <a:latin typeface="Century Gothic"/>
              </a:rPr>
              <a:t>). It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paid</a:t>
            </a:r>
            <a:r>
              <a:rPr lang="fr-FR" sz="2400" b="1" strike="noStrike" spc="-1" dirty="0">
                <a:solidFill>
                  <a:srgbClr val="564B3C"/>
                </a:solidFill>
                <a:latin typeface="Century Gothic"/>
              </a:rPr>
              <a:t> by local </a:t>
            </a:r>
            <a:r>
              <a:rPr lang="fr-FR" sz="2400" b="1" strike="noStrike" spc="-1" dirty="0" err="1">
                <a:solidFill>
                  <a:srgbClr val="564B3C"/>
                </a:solidFill>
                <a:latin typeface="Century Gothic"/>
              </a:rPr>
              <a:t>council</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without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incomes</a:t>
            </a:r>
            <a:r>
              <a:rPr lang="fr-FR" sz="2400" b="1" strike="noStrike" spc="-1" dirty="0">
                <a:solidFill>
                  <a:srgbClr val="564B3C"/>
                </a:solidFill>
                <a:latin typeface="Century Gothic"/>
              </a:rPr>
              <a:t> conditions.</a:t>
            </a:r>
            <a:endParaRPr lang="fr-FR" sz="2400" b="0" strike="noStrike" spc="-1" dirty="0">
              <a:solidFill>
                <a:srgbClr val="564B3C"/>
              </a:solidFill>
              <a:latin typeface="Century Gothic"/>
            </a:endParaRPr>
          </a:p>
          <a:p>
            <a:pPr marL="343080" indent="-228240">
              <a:lnSpc>
                <a:spcPct val="100000"/>
              </a:lnSpc>
              <a:spcBef>
                <a:spcPts val="479"/>
              </a:spcBef>
              <a:buClr>
                <a:srgbClr val="93A299"/>
              </a:buClr>
              <a:buFont typeface="Arial"/>
              <a:buChar char="•"/>
            </a:pPr>
            <a:r>
              <a:rPr lang="fr-FR" sz="2400" b="1" strike="noStrike" spc="-1" dirty="0">
                <a:solidFill>
                  <a:srgbClr val="564B3C"/>
                </a:solidFill>
                <a:latin typeface="Century Gothic"/>
              </a:rPr>
              <a:t>The </a:t>
            </a:r>
            <a:r>
              <a:rPr lang="fr-FR" sz="2400" b="1" strike="noStrike" spc="-1" dirty="0" err="1">
                <a:solidFill>
                  <a:srgbClr val="564B3C"/>
                </a:solidFill>
                <a:latin typeface="Century Gothic"/>
              </a:rPr>
              <a:t>allowance</a:t>
            </a:r>
            <a:r>
              <a:rPr lang="fr-FR" sz="2400" b="1" strike="noStrike" spc="-1" dirty="0">
                <a:solidFill>
                  <a:srgbClr val="564B3C"/>
                </a:solidFill>
                <a:latin typeface="Century Gothic"/>
              </a:rPr>
              <a:t> for the </a:t>
            </a:r>
            <a:r>
              <a:rPr lang="fr-FR" sz="2400" b="1" strike="noStrike" spc="-1" dirty="0" err="1">
                <a:solidFill>
                  <a:srgbClr val="564B3C"/>
                </a:solidFill>
                <a:latin typeface="Century Gothic"/>
              </a:rPr>
              <a:t>education</a:t>
            </a:r>
            <a:r>
              <a:rPr lang="fr-FR" sz="2400" b="1" strike="noStrike" spc="-1" dirty="0">
                <a:solidFill>
                  <a:srgbClr val="564B3C"/>
                </a:solidFill>
                <a:latin typeface="Century Gothic"/>
              </a:rPr>
              <a:t> of </a:t>
            </a:r>
            <a:r>
              <a:rPr lang="fr-FR" sz="2400" b="1" strike="noStrike" spc="-1" dirty="0" err="1">
                <a:solidFill>
                  <a:srgbClr val="564B3C"/>
                </a:solidFill>
                <a:latin typeface="Century Gothic"/>
              </a:rPr>
              <a:t>disabled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children</a:t>
            </a:r>
            <a:r>
              <a:rPr lang="fr-FR" sz="2400" b="1" strike="noStrike" spc="-1" dirty="0">
                <a:solidFill>
                  <a:srgbClr val="564B3C"/>
                </a:solidFill>
                <a:latin typeface="Century Gothic"/>
              </a:rPr>
              <a:t> </a:t>
            </a:r>
            <a:r>
              <a:rPr lang="fr-FR" sz="2400" b="1" strike="noStrike" spc="-1" dirty="0" smtClean="0">
                <a:solidFill>
                  <a:srgbClr val="564B3C"/>
                </a:solidFill>
                <a:latin typeface="Century Gothic"/>
              </a:rPr>
              <a:t> </a:t>
            </a:r>
            <a:r>
              <a:rPr lang="fr-FR" sz="2400" b="1" strike="noStrike" spc="-1" dirty="0">
                <a:solidFill>
                  <a:srgbClr val="564B3C"/>
                </a:solidFill>
                <a:latin typeface="Century Gothic"/>
              </a:rPr>
              <a:t>for </a:t>
            </a:r>
            <a:r>
              <a:rPr lang="fr-FR" sz="2400" b="1" strike="noStrike" spc="-1" dirty="0" err="1">
                <a:solidFill>
                  <a:srgbClr val="564B3C"/>
                </a:solidFill>
                <a:latin typeface="Century Gothic"/>
              </a:rPr>
              <a:t>children</a:t>
            </a:r>
            <a:r>
              <a:rPr lang="fr-FR" sz="2400" b="1" strike="noStrike" spc="-1" dirty="0">
                <a:solidFill>
                  <a:srgbClr val="564B3C"/>
                </a:solidFill>
                <a:latin typeface="Century Gothic"/>
              </a:rPr>
              <a:t> and </a:t>
            </a:r>
            <a:r>
              <a:rPr lang="fr-FR" sz="2400" b="1" strike="noStrike" spc="-1" dirty="0" err="1">
                <a:solidFill>
                  <a:srgbClr val="564B3C"/>
                </a:solidFill>
                <a:latin typeface="Century Gothic"/>
              </a:rPr>
              <a:t>young</a:t>
            </a:r>
            <a:r>
              <a:rPr lang="fr-FR" sz="2400" b="1" strike="noStrike" spc="-1" dirty="0">
                <a:solidFill>
                  <a:srgbClr val="564B3C"/>
                </a:solidFill>
                <a:latin typeface="Century Gothic"/>
              </a:rPr>
              <a:t> people </a:t>
            </a:r>
            <a:r>
              <a:rPr lang="fr-FR" sz="2400" b="1" strike="noStrike" spc="-1" dirty="0" err="1">
                <a:solidFill>
                  <a:srgbClr val="564B3C"/>
                </a:solidFill>
                <a:latin typeface="Century Gothic"/>
              </a:rPr>
              <a:t>under</a:t>
            </a:r>
            <a:r>
              <a:rPr lang="fr-FR" sz="2400" b="1" strike="noStrike" spc="-1" dirty="0">
                <a:solidFill>
                  <a:srgbClr val="564B3C"/>
                </a:solidFill>
                <a:latin typeface="Century Gothic"/>
              </a:rPr>
              <a:t> the </a:t>
            </a:r>
            <a:r>
              <a:rPr lang="fr-FR" sz="2400" b="1" strike="noStrike" spc="-1" dirty="0" err="1">
                <a:solidFill>
                  <a:srgbClr val="564B3C"/>
                </a:solidFill>
                <a:latin typeface="Century Gothic"/>
              </a:rPr>
              <a:t>age</a:t>
            </a:r>
            <a:r>
              <a:rPr lang="fr-FR" sz="2400" b="1" strike="noStrike" spc="-1" dirty="0">
                <a:solidFill>
                  <a:srgbClr val="564B3C"/>
                </a:solidFill>
                <a:latin typeface="Century Gothic"/>
              </a:rPr>
              <a:t> of 20 </a:t>
            </a:r>
            <a:r>
              <a:rPr lang="fr-FR" sz="2400" b="1" strike="noStrike" spc="-1" dirty="0" err="1">
                <a:solidFill>
                  <a:srgbClr val="564B3C"/>
                </a:solidFill>
                <a:latin typeface="Century Gothic"/>
              </a:rPr>
              <a:t>is</a:t>
            </a:r>
            <a:r>
              <a:rPr lang="fr-FR" sz="2400" b="1" strike="noStrike" spc="-1" dirty="0">
                <a:solidFill>
                  <a:srgbClr val="564B3C"/>
                </a:solidFill>
                <a:latin typeface="Century Gothic"/>
              </a:rPr>
              <a:t> a </a:t>
            </a:r>
            <a:r>
              <a:rPr lang="fr-FR" sz="2400" b="1" strike="noStrike" spc="-1" dirty="0" err="1">
                <a:solidFill>
                  <a:srgbClr val="564B3C"/>
                </a:solidFill>
                <a:latin typeface="Century Gothic"/>
              </a:rPr>
              <a:t>family</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benefit</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intended</a:t>
            </a:r>
            <a:r>
              <a:rPr lang="fr-FR" sz="2400" b="1" strike="noStrike" spc="-1" dirty="0">
                <a:solidFill>
                  <a:srgbClr val="564B3C"/>
                </a:solidFill>
                <a:latin typeface="Century Gothic"/>
              </a:rPr>
              <a:t> to support people </a:t>
            </a:r>
            <a:r>
              <a:rPr lang="fr-FR" sz="2400" b="1" strike="noStrike" spc="-1" dirty="0" err="1">
                <a:solidFill>
                  <a:srgbClr val="564B3C"/>
                </a:solidFill>
                <a:latin typeface="Century Gothic"/>
              </a:rPr>
              <a:t>who</a:t>
            </a:r>
            <a:r>
              <a:rPr lang="fr-FR" sz="2400" b="1" strike="noStrike" spc="-1" dirty="0">
                <a:solidFill>
                  <a:srgbClr val="564B3C"/>
                </a:solidFill>
                <a:latin typeface="Century Gothic"/>
              </a:rPr>
              <a:t> are </a:t>
            </a:r>
            <a:r>
              <a:rPr lang="fr-FR" sz="2400" b="1" strike="noStrike" spc="-1" dirty="0" err="1">
                <a:solidFill>
                  <a:srgbClr val="564B3C"/>
                </a:solidFill>
                <a:latin typeface="Century Gothic"/>
              </a:rPr>
              <a:t>responsible</a:t>
            </a:r>
            <a:r>
              <a:rPr lang="fr-FR" sz="2400" b="1" strike="noStrike" spc="-1" dirty="0">
                <a:solidFill>
                  <a:srgbClr val="564B3C"/>
                </a:solidFill>
                <a:latin typeface="Century Gothic"/>
              </a:rPr>
              <a:t> for a </a:t>
            </a:r>
            <a:r>
              <a:rPr lang="fr-FR" sz="2400" b="1" strike="noStrike" spc="-1" dirty="0" err="1">
                <a:solidFill>
                  <a:srgbClr val="564B3C"/>
                </a:solidFill>
                <a:latin typeface="Century Gothic"/>
              </a:rPr>
              <a:t>disabled</a:t>
            </a:r>
            <a:r>
              <a:rPr lang="fr-FR" sz="2400" b="1" strike="noStrike" spc="-1" dirty="0">
                <a:solidFill>
                  <a:srgbClr val="564B3C"/>
                </a:solidFill>
                <a:latin typeface="Century Gothic"/>
              </a:rPr>
              <a:t> </a:t>
            </a:r>
            <a:r>
              <a:rPr lang="fr-FR" sz="2400" b="1" strike="noStrike" spc="-1" dirty="0" err="1">
                <a:solidFill>
                  <a:srgbClr val="564B3C"/>
                </a:solidFill>
                <a:latin typeface="Century Gothic"/>
              </a:rPr>
              <a:t>child</a:t>
            </a:r>
            <a:r>
              <a:rPr lang="fr-FR" sz="2400" b="1" strike="noStrike" spc="-1" dirty="0">
                <a:solidFill>
                  <a:srgbClr val="564B3C"/>
                </a:solidFill>
                <a:latin typeface="Century Gothic"/>
              </a:rPr>
              <a:t>.</a:t>
            </a:r>
            <a:endParaRPr lang="fr-FR" sz="2400" b="0" strike="noStrike" spc="-1" dirty="0">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400" b="1" strike="noStrike" cap="all" spc="-1">
                <a:solidFill>
                  <a:srgbClr val="4E501F"/>
                </a:solidFill>
                <a:latin typeface="Arial"/>
              </a:rPr>
              <a:t>Is home care available to all patients who need it?</a:t>
            </a:r>
            <a:endParaRPr lang="fr-FR" sz="2400" b="0" strike="noStrike" spc="-1">
              <a:solidFill>
                <a:srgbClr val="000000"/>
              </a:solidFill>
              <a:latin typeface="Century Gothic"/>
            </a:endParaRPr>
          </a:p>
        </p:txBody>
      </p:sp>
      <p:sp>
        <p:nvSpPr>
          <p:cNvPr id="165" name="TextShape 2"/>
          <p:cNvSpPr txBox="1"/>
          <p:nvPr/>
        </p:nvSpPr>
        <p:spPr>
          <a:xfrm>
            <a:off x="360000" y="1674720"/>
            <a:ext cx="8229240" cy="4373280"/>
          </a:xfrm>
          <a:prstGeom prst="rect">
            <a:avLst/>
          </a:prstGeom>
          <a:noFill/>
          <a:ln>
            <a:noFill/>
          </a:ln>
        </p:spPr>
        <p:txBody>
          <a:bodyPr>
            <a:noAutofit/>
          </a:bodyPr>
          <a:lstStyle/>
          <a:p>
            <a:pPr marL="343080" lvl="1" indent="-228240">
              <a:lnSpc>
                <a:spcPct val="100000"/>
              </a:lnSpc>
              <a:spcBef>
                <a:spcPts val="400"/>
              </a:spcBef>
              <a:buClr>
                <a:srgbClr val="93A299"/>
              </a:buClr>
              <a:buFont typeface="Arial"/>
              <a:buChar char="•"/>
            </a:pPr>
            <a:r>
              <a:rPr lang="fr-FR" sz="2000" b="1" strike="noStrike" spc="-1" dirty="0">
                <a:solidFill>
                  <a:srgbClr val="564B3C"/>
                </a:solidFill>
                <a:latin typeface="Century Gothic"/>
              </a:rPr>
              <a:t>Home care services are </a:t>
            </a:r>
            <a:r>
              <a:rPr lang="fr-FR" sz="2000" b="1" strike="noStrike" spc="-1" dirty="0" err="1">
                <a:solidFill>
                  <a:srgbClr val="564B3C"/>
                </a:solidFill>
                <a:latin typeface="Century Gothic"/>
              </a:rPr>
              <a:t>offered</a:t>
            </a:r>
            <a:r>
              <a:rPr lang="fr-FR" sz="2000" b="1" strike="noStrike" spc="-1" dirty="0">
                <a:solidFill>
                  <a:srgbClr val="564B3C"/>
                </a:solidFill>
                <a:latin typeface="Century Gothic"/>
              </a:rPr>
              <a:t> to </a:t>
            </a:r>
            <a:r>
              <a:rPr lang="fr-FR" sz="2000" b="1" strike="noStrike" spc="-1" dirty="0" err="1">
                <a:solidFill>
                  <a:srgbClr val="564B3C"/>
                </a:solidFill>
                <a:latin typeface="Century Gothic"/>
              </a:rPr>
              <a:t>vulnerable</a:t>
            </a:r>
            <a:r>
              <a:rPr lang="fr-FR" sz="2000" b="1" strike="noStrike" spc="-1" dirty="0">
                <a:solidFill>
                  <a:srgbClr val="564B3C"/>
                </a:solidFill>
                <a:latin typeface="Century Gothic"/>
              </a:rPr>
              <a:t> groups : people </a:t>
            </a:r>
            <a:r>
              <a:rPr lang="fr-FR" sz="2000" b="1" strike="noStrike" spc="-1" dirty="0" err="1">
                <a:solidFill>
                  <a:srgbClr val="564B3C"/>
                </a:solidFill>
                <a:latin typeface="Century Gothic"/>
              </a:rPr>
              <a:t>aged</a:t>
            </a:r>
            <a:r>
              <a:rPr lang="fr-FR" sz="2000" b="1" strike="noStrike" spc="-1" dirty="0">
                <a:solidFill>
                  <a:srgbClr val="564B3C"/>
                </a:solidFill>
                <a:latin typeface="Century Gothic"/>
              </a:rPr>
              <a:t> 60 and over </a:t>
            </a:r>
            <a:r>
              <a:rPr lang="fr-FR" sz="2000" b="1" strike="noStrike" spc="-1" dirty="0" err="1">
                <a:solidFill>
                  <a:srgbClr val="564B3C"/>
                </a:solidFill>
                <a:latin typeface="Century Gothic"/>
              </a:rPr>
              <a:t>who</a:t>
            </a:r>
            <a:r>
              <a:rPr lang="fr-FR" sz="2000" b="1" strike="noStrike" spc="-1" dirty="0">
                <a:solidFill>
                  <a:srgbClr val="564B3C"/>
                </a:solidFill>
                <a:latin typeface="Century Gothic"/>
              </a:rPr>
              <a:t> are </a:t>
            </a:r>
            <a:r>
              <a:rPr lang="fr-FR" sz="2000" b="1" strike="noStrike" spc="-1" dirty="0" err="1">
                <a:solidFill>
                  <a:srgbClr val="564B3C"/>
                </a:solidFill>
                <a:latin typeface="Century Gothic"/>
              </a:rPr>
              <a:t>ill</a:t>
            </a:r>
            <a:r>
              <a:rPr lang="fr-FR" sz="2000" b="1" strike="noStrike" spc="-1" dirty="0">
                <a:solidFill>
                  <a:srgbClr val="564B3C"/>
                </a:solidFill>
                <a:latin typeface="Century Gothic"/>
              </a:rPr>
              <a:t> or </a:t>
            </a:r>
            <a:r>
              <a:rPr lang="fr-FR" sz="2000" b="1" strike="noStrike" spc="-1" dirty="0" err="1">
                <a:solidFill>
                  <a:srgbClr val="564B3C"/>
                </a:solidFill>
                <a:latin typeface="Century Gothic"/>
              </a:rPr>
              <a:t>losing</a:t>
            </a:r>
            <a:r>
              <a:rPr lang="fr-FR" sz="2000" b="1" strike="noStrike" spc="-1" dirty="0">
                <a:solidFill>
                  <a:srgbClr val="564B3C"/>
                </a:solidFill>
                <a:latin typeface="Century Gothic"/>
              </a:rPr>
              <a:t> </a:t>
            </a:r>
            <a:r>
              <a:rPr lang="fr-FR" sz="2000" b="1" strike="noStrike" spc="-1" dirty="0" err="1">
                <a:solidFill>
                  <a:srgbClr val="564B3C"/>
                </a:solidFill>
                <a:latin typeface="Century Gothic"/>
              </a:rPr>
              <a:t>their</a:t>
            </a:r>
            <a:r>
              <a:rPr lang="fr-FR" sz="2000" b="1" strike="noStrike" spc="-1" dirty="0">
                <a:solidFill>
                  <a:srgbClr val="564B3C"/>
                </a:solidFill>
                <a:latin typeface="Century Gothic"/>
              </a:rPr>
              <a:t> </a:t>
            </a:r>
            <a:r>
              <a:rPr lang="fr-FR" sz="2000" b="1" strike="noStrike" spc="-1" dirty="0" err="1">
                <a:solidFill>
                  <a:srgbClr val="564B3C"/>
                </a:solidFill>
                <a:latin typeface="Century Gothic"/>
              </a:rPr>
              <a:t>independence</a:t>
            </a:r>
            <a:r>
              <a:rPr lang="fr-FR" sz="2000" b="1" strike="noStrike" spc="-1" dirty="0">
                <a:solidFill>
                  <a:srgbClr val="564B3C"/>
                </a:solidFill>
                <a:latin typeface="Century Gothic"/>
              </a:rPr>
              <a:t>, and people </a:t>
            </a:r>
            <a:r>
              <a:rPr lang="fr-FR" sz="2000" b="1" strike="noStrike" spc="-1" dirty="0" err="1">
                <a:solidFill>
                  <a:srgbClr val="564B3C"/>
                </a:solidFill>
                <a:latin typeface="Century Gothic"/>
              </a:rPr>
              <a:t>under</a:t>
            </a:r>
            <a:r>
              <a:rPr lang="fr-FR" sz="2000" b="1" strike="noStrike" spc="-1" dirty="0">
                <a:solidFill>
                  <a:srgbClr val="564B3C"/>
                </a:solidFill>
                <a:latin typeface="Century Gothic"/>
              </a:rPr>
              <a:t> 60 </a:t>
            </a:r>
            <a:r>
              <a:rPr lang="fr-FR" sz="2000" b="1" strike="noStrike" spc="-1" dirty="0" err="1">
                <a:solidFill>
                  <a:srgbClr val="564B3C"/>
                </a:solidFill>
                <a:latin typeface="Century Gothic"/>
              </a:rPr>
              <a:t>who</a:t>
            </a:r>
            <a:r>
              <a:rPr lang="fr-FR" sz="2000" b="1" strike="noStrike" spc="-1" dirty="0">
                <a:solidFill>
                  <a:srgbClr val="564B3C"/>
                </a:solidFill>
                <a:latin typeface="Century Gothic"/>
              </a:rPr>
              <a:t> are </a:t>
            </a:r>
            <a:r>
              <a:rPr lang="fr-FR" sz="2000" b="1" strike="noStrike" spc="-1" dirty="0" err="1">
                <a:solidFill>
                  <a:srgbClr val="564B3C"/>
                </a:solidFill>
                <a:latin typeface="Century Gothic"/>
              </a:rPr>
              <a:t>disabled</a:t>
            </a:r>
            <a:r>
              <a:rPr lang="fr-FR" sz="2000" b="1" strike="noStrike" spc="-1" dirty="0">
                <a:solidFill>
                  <a:srgbClr val="564B3C"/>
                </a:solidFill>
                <a:latin typeface="Century Gothic"/>
              </a:rPr>
              <a:t> or have a </a:t>
            </a:r>
            <a:r>
              <a:rPr lang="fr-FR" sz="2000" b="1" strike="noStrike" spc="-1" dirty="0" err="1">
                <a:solidFill>
                  <a:srgbClr val="564B3C"/>
                </a:solidFill>
                <a:latin typeface="Century Gothic"/>
              </a:rPr>
              <a:t>chronic</a:t>
            </a:r>
            <a:r>
              <a:rPr lang="fr-FR" sz="2000" b="1" strike="noStrike" spc="-1" dirty="0">
                <a:solidFill>
                  <a:srgbClr val="564B3C"/>
                </a:solidFill>
                <a:latin typeface="Century Gothic"/>
              </a:rPr>
              <a:t> </a:t>
            </a:r>
            <a:r>
              <a:rPr lang="fr-FR" sz="2000" b="1" strike="noStrike" spc="-1" dirty="0" err="1">
                <a:solidFill>
                  <a:srgbClr val="564B3C"/>
                </a:solidFill>
                <a:latin typeface="Century Gothic"/>
              </a:rPr>
              <a:t>illness</a:t>
            </a:r>
            <a:endParaRPr lang="fr-FR" sz="2000" b="0" strike="noStrike" spc="-1" dirty="0">
              <a:solidFill>
                <a:srgbClr val="564B3C"/>
              </a:solidFill>
              <a:latin typeface="Century Gothic"/>
            </a:endParaRPr>
          </a:p>
        </p:txBody>
      </p:sp>
      <p:pic>
        <p:nvPicPr>
          <p:cNvPr id="166" name="Picture 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p:blipFill>
        <p:spPr>
          <a:xfrm>
            <a:off x="2195640" y="3357000"/>
            <a:ext cx="4853160" cy="31503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67640" y="548640"/>
            <a:ext cx="8136808" cy="206064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3200" b="1" strike="noStrike" spc="-1" dirty="0" err="1">
                <a:solidFill>
                  <a:schemeClr val="bg1"/>
                </a:solidFill>
                <a:latin typeface="Century Gothic"/>
              </a:rPr>
              <a:t>What</a:t>
            </a:r>
            <a:r>
              <a:rPr lang="fr-FR" sz="3200" b="1" strike="noStrike" spc="-1" dirty="0">
                <a:solidFill>
                  <a:schemeClr val="bg1"/>
                </a:solidFill>
                <a:latin typeface="Century Gothic"/>
              </a:rPr>
              <a:t> are the structures </a:t>
            </a:r>
            <a:r>
              <a:rPr lang="fr-FR" sz="3200" b="1" strike="noStrike" spc="-1" dirty="0" err="1">
                <a:solidFill>
                  <a:schemeClr val="bg1"/>
                </a:solidFill>
                <a:latin typeface="Century Gothic"/>
              </a:rPr>
              <a:t>that</a:t>
            </a:r>
            <a:r>
              <a:rPr lang="fr-FR" sz="3200" b="1" strike="noStrike" spc="-1" dirty="0">
                <a:solidFill>
                  <a:schemeClr val="bg1"/>
                </a:solidFill>
                <a:latin typeface="Century Gothic"/>
              </a:rPr>
              <a:t> manage home care (public service, association </a:t>
            </a:r>
            <a:r>
              <a:rPr lang="fr-FR" sz="3200" b="1" strike="noStrike" spc="-1" dirty="0" err="1">
                <a:solidFill>
                  <a:schemeClr val="bg1"/>
                </a:solidFill>
                <a:latin typeface="Century Gothic"/>
              </a:rPr>
              <a:t>under</a:t>
            </a:r>
            <a:r>
              <a:rPr lang="fr-FR" sz="3200" b="1" strike="noStrike" spc="-1" dirty="0">
                <a:solidFill>
                  <a:schemeClr val="bg1"/>
                </a:solidFill>
                <a:latin typeface="Century Gothic"/>
              </a:rPr>
              <a:t> the </a:t>
            </a:r>
            <a:r>
              <a:rPr lang="fr-FR" sz="3200" b="1" strike="noStrike" spc="-1" dirty="0" err="1">
                <a:solidFill>
                  <a:schemeClr val="bg1"/>
                </a:solidFill>
                <a:latin typeface="Century Gothic"/>
              </a:rPr>
              <a:t>law</a:t>
            </a:r>
            <a:r>
              <a:rPr lang="fr-FR" sz="3200" b="1" strike="noStrike" spc="-1" dirty="0">
                <a:solidFill>
                  <a:schemeClr val="bg1"/>
                </a:solidFill>
                <a:latin typeface="Century Gothic"/>
              </a:rPr>
              <a:t> of 1901, profit-</a:t>
            </a:r>
            <a:r>
              <a:rPr lang="fr-FR" sz="3200" b="1" strike="noStrike" spc="-1" dirty="0" err="1">
                <a:solidFill>
                  <a:schemeClr val="bg1"/>
                </a:solidFill>
                <a:latin typeface="Century Gothic"/>
              </a:rPr>
              <a:t>making</a:t>
            </a:r>
            <a:r>
              <a:rPr lang="fr-FR" sz="3200" b="1" strike="noStrike" spc="-1" dirty="0">
                <a:solidFill>
                  <a:schemeClr val="bg1"/>
                </a:solidFill>
                <a:latin typeface="Century Gothic"/>
              </a:rPr>
              <a:t> associations, </a:t>
            </a:r>
            <a:r>
              <a:rPr lang="fr-FR" sz="3200" b="1" strike="noStrike" spc="-1" dirty="0" err="1">
                <a:solidFill>
                  <a:schemeClr val="bg1"/>
                </a:solidFill>
                <a:latin typeface="Century Gothic"/>
              </a:rPr>
              <a:t>private</a:t>
            </a:r>
            <a:r>
              <a:rPr lang="fr-FR" sz="3200" b="1" strike="noStrike" spc="-1" dirty="0">
                <a:solidFill>
                  <a:schemeClr val="bg1"/>
                </a:solidFill>
                <a:latin typeface="Century Gothic"/>
              </a:rPr>
              <a:t> </a:t>
            </a:r>
            <a:r>
              <a:rPr lang="fr-FR" sz="3200" b="1" strike="noStrike" spc="-1" dirty="0" err="1">
                <a:solidFill>
                  <a:schemeClr val="bg1"/>
                </a:solidFill>
                <a:latin typeface="Century Gothic"/>
              </a:rPr>
              <a:t>companies</a:t>
            </a:r>
            <a:r>
              <a:rPr lang="fr-FR" sz="3200" b="1" strike="noStrike" spc="-1" dirty="0">
                <a:solidFill>
                  <a:schemeClr val="bg1"/>
                </a:solidFill>
                <a:latin typeface="Century Gothic"/>
              </a:rPr>
              <a:t>)? </a:t>
            </a:r>
            <a:endParaRPr lang="fr-FR" sz="3200" b="0" strike="noStrike" spc="-1" dirty="0">
              <a:solidFill>
                <a:schemeClr val="bg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26240" y="408240"/>
            <a:ext cx="8260200" cy="1038960"/>
          </a:xfrm>
          <a:prstGeom prst="rect">
            <a:avLst/>
          </a:prstGeom>
          <a:noFill/>
          <a:ln>
            <a:noFill/>
          </a:ln>
        </p:spPr>
        <p:txBody>
          <a:bodyPr anchor="ctr">
            <a:noAutofit/>
          </a:bodyPr>
          <a:lstStyle/>
          <a:p>
            <a:pPr algn="ctr">
              <a:lnSpc>
                <a:spcPct val="100000"/>
              </a:lnSpc>
            </a:pPr>
            <a:r>
              <a:rPr lang="fr-FR" sz="2400" b="1" strike="noStrike" cap="all" spc="-1">
                <a:solidFill>
                  <a:srgbClr val="4E501F"/>
                </a:solidFill>
                <a:latin typeface="Arial"/>
              </a:rPr>
              <a:t>The social authorities  :  </a:t>
            </a:r>
            <a:endParaRPr lang="fr-FR" sz="2400" b="0" strike="noStrike" spc="-1">
              <a:solidFill>
                <a:srgbClr val="000000"/>
              </a:solidFill>
              <a:latin typeface="Century Gothic"/>
            </a:endParaRPr>
          </a:p>
        </p:txBody>
      </p:sp>
      <p:sp>
        <p:nvSpPr>
          <p:cNvPr id="169" name="TextShape 2"/>
          <p:cNvSpPr txBox="1"/>
          <p:nvPr/>
        </p:nvSpPr>
        <p:spPr>
          <a:xfrm>
            <a:off x="395640" y="1628640"/>
            <a:ext cx="8229240" cy="4896360"/>
          </a:xfrm>
          <a:prstGeom prst="rect">
            <a:avLst/>
          </a:prstGeom>
          <a:noFill/>
          <a:ln>
            <a:noFill/>
          </a:ln>
        </p:spPr>
        <p:txBody>
          <a:bodyPr>
            <a:normAutofit fontScale="32500" lnSpcReduction="20000"/>
          </a:bodyPr>
          <a:lstStyle/>
          <a:p>
            <a:pPr marL="114840">
              <a:lnSpc>
                <a:spcPct val="120000"/>
              </a:lnSpc>
              <a:buClr>
                <a:srgbClr val="93A299"/>
              </a:buClr>
            </a:pPr>
            <a:r>
              <a:rPr lang="fr-FR" sz="4900" b="1" strike="noStrike" spc="-1" dirty="0">
                <a:latin typeface="Century Gothic" panose="020B0502020202020204" pitchFamily="34" charset="0"/>
              </a:rPr>
              <a:t>The National Old Age </a:t>
            </a:r>
            <a:r>
              <a:rPr lang="fr-FR" sz="4900" b="1" strike="noStrike" spc="-1" dirty="0" err="1">
                <a:latin typeface="Century Gothic" panose="020B0502020202020204" pitchFamily="34" charset="0"/>
              </a:rPr>
              <a:t>Insurance</a:t>
            </a:r>
            <a:r>
              <a:rPr lang="fr-FR" sz="4900" b="1" strike="noStrike" spc="-1" dirty="0">
                <a:latin typeface="Century Gothic" panose="020B0502020202020204" pitchFamily="34" charset="0"/>
              </a:rPr>
              <a:t> </a:t>
            </a:r>
            <a:r>
              <a:rPr lang="fr-FR" sz="4900" b="1" strike="noStrike" spc="-1" dirty="0" err="1">
                <a:latin typeface="Century Gothic" panose="020B0502020202020204" pitchFamily="34" charset="0"/>
              </a:rPr>
              <a:t>Fund</a:t>
            </a:r>
            <a:r>
              <a:rPr lang="fr-FR" sz="4900" b="1" strike="noStrike" spc="-1" dirty="0">
                <a:latin typeface="Century Gothic" panose="020B0502020202020204" pitchFamily="34" charset="0"/>
              </a:rPr>
              <a:t> : </a:t>
            </a:r>
            <a:r>
              <a:rPr dirty="0">
                <a:latin typeface="Century Gothic" panose="020B0502020202020204" pitchFamily="34" charset="0"/>
              </a:rPr>
              <a:t/>
            </a:r>
            <a:br>
              <a:rPr dirty="0">
                <a:latin typeface="Century Gothic" panose="020B0502020202020204" pitchFamily="34" charset="0"/>
              </a:rPr>
            </a:br>
            <a:r>
              <a:rPr lang="fr-FR" sz="4900" strike="noStrike" spc="-1" dirty="0">
                <a:latin typeface="Century Gothic" panose="020B0502020202020204" pitchFamily="34" charset="0"/>
              </a:rPr>
              <a:t> </a:t>
            </a:r>
          </a:p>
          <a:p>
            <a:pPr marL="343080" indent="-228240">
              <a:lnSpc>
                <a:spcPct val="120000"/>
              </a:lnSpc>
              <a:buClr>
                <a:srgbClr val="93A299"/>
              </a:buClr>
              <a:buFont typeface="Arial"/>
              <a:buChar char="•"/>
            </a:pPr>
            <a:r>
              <a:rPr lang="fr-FR" sz="4900" strike="noStrike" spc="-1" dirty="0">
                <a:latin typeface="Century Gothic" panose="020B0502020202020204" pitchFamily="34" charset="0"/>
              </a:rPr>
              <a:t>Set up and finance </a:t>
            </a:r>
            <a:r>
              <a:rPr lang="fr-FR" sz="4900" strike="noStrike" spc="-1" dirty="0" err="1">
                <a:latin typeface="Century Gothic" panose="020B0502020202020204" pitchFamily="34" charset="0"/>
              </a:rPr>
              <a:t>schemes</a:t>
            </a:r>
            <a:r>
              <a:rPr lang="fr-FR" sz="4900" strike="noStrike" spc="-1" dirty="0">
                <a:latin typeface="Century Gothic" panose="020B0502020202020204" pitchFamily="34" charset="0"/>
              </a:rPr>
              <a:t> for </a:t>
            </a:r>
            <a:r>
              <a:rPr lang="fr-FR" sz="4900" strike="noStrike" spc="-1" dirty="0" err="1">
                <a:latin typeface="Century Gothic" panose="020B0502020202020204" pitchFamily="34" charset="0"/>
              </a:rPr>
              <a:t>retired</a:t>
            </a:r>
            <a:r>
              <a:rPr lang="fr-FR" sz="4900" strike="noStrike" spc="-1" dirty="0">
                <a:latin typeface="Century Gothic" panose="020B0502020202020204" pitchFamily="34" charset="0"/>
              </a:rPr>
              <a:t> people </a:t>
            </a:r>
            <a:r>
              <a:rPr lang="fr-FR" sz="4900" strike="noStrike" spc="-1" dirty="0" err="1">
                <a:latin typeface="Century Gothic" panose="020B0502020202020204" pitchFamily="34" charset="0"/>
              </a:rPr>
              <a:t>who</a:t>
            </a:r>
            <a:r>
              <a:rPr lang="fr-FR" sz="4900" strike="noStrike" spc="-1" dirty="0">
                <a:latin typeface="Century Gothic" panose="020B0502020202020204" pitchFamily="34" charset="0"/>
              </a:rPr>
              <a:t> are not in a situation of </a:t>
            </a:r>
            <a:r>
              <a:rPr lang="fr-FR" sz="4900" strike="noStrike" spc="-1" dirty="0" err="1">
                <a:latin typeface="Century Gothic" panose="020B0502020202020204" pitchFamily="34" charset="0"/>
              </a:rPr>
              <a:t>loss</a:t>
            </a:r>
            <a:r>
              <a:rPr lang="fr-FR" sz="4900" strike="noStrike" spc="-1" dirty="0">
                <a:latin typeface="Century Gothic" panose="020B0502020202020204" pitchFamily="34" charset="0"/>
              </a:rPr>
              <a:t> of </a:t>
            </a:r>
            <a:r>
              <a:rPr lang="fr-FR" sz="4900" strike="noStrike" spc="-1" dirty="0" err="1">
                <a:latin typeface="Century Gothic" panose="020B0502020202020204" pitchFamily="34" charset="0"/>
              </a:rPr>
              <a:t>autonomy</a:t>
            </a:r>
            <a:r>
              <a:rPr lang="fr-FR" sz="4900" strike="noStrike" spc="-1" dirty="0">
                <a:latin typeface="Century Gothic" panose="020B0502020202020204" pitchFamily="34" charset="0"/>
              </a:rPr>
              <a:t>:</a:t>
            </a:r>
          </a:p>
          <a:p>
            <a:pPr marL="343080" indent="-228240">
              <a:lnSpc>
                <a:spcPct val="120000"/>
              </a:lnSpc>
              <a:buClr>
                <a:srgbClr val="93A299"/>
              </a:buClr>
              <a:buFont typeface="Arial"/>
              <a:buChar char="•"/>
            </a:pPr>
            <a:r>
              <a:rPr lang="fr-FR" sz="4900" strike="noStrike" spc="-1" dirty="0">
                <a:latin typeface="Century Gothic" panose="020B0502020202020204" pitchFamily="34" charset="0"/>
              </a:rPr>
              <a:t>﻿﻿the </a:t>
            </a:r>
            <a:r>
              <a:rPr lang="fr-FR" sz="4900" strike="noStrike" spc="-1" dirty="0" err="1">
                <a:latin typeface="Century Gothic" panose="020B0502020202020204" pitchFamily="34" charset="0"/>
              </a:rPr>
              <a:t>mechanism</a:t>
            </a:r>
            <a:r>
              <a:rPr lang="fr-FR" sz="4900" strike="noStrike" spc="-1" dirty="0">
                <a:latin typeface="Century Gothic" panose="020B0502020202020204" pitchFamily="34" charset="0"/>
              </a:rPr>
              <a:t> for </a:t>
            </a:r>
            <a:r>
              <a:rPr lang="fr-FR" sz="4900" strike="noStrike" spc="-1" dirty="0" err="1">
                <a:latin typeface="Century Gothic" panose="020B0502020202020204" pitchFamily="34" charset="0"/>
              </a:rPr>
              <a:t>assessing</a:t>
            </a:r>
            <a:r>
              <a:rPr lang="fr-FR" sz="4900" strike="noStrike" spc="-1" dirty="0">
                <a:latin typeface="Century Gothic" panose="020B0502020202020204" pitchFamily="34" charset="0"/>
              </a:rPr>
              <a:t> the </a:t>
            </a:r>
            <a:r>
              <a:rPr lang="fr-FR" sz="4900" strike="noStrike" spc="-1" dirty="0" err="1">
                <a:latin typeface="Century Gothic" panose="020B0502020202020204" pitchFamily="34" charset="0"/>
              </a:rPr>
              <a:t>needs</a:t>
            </a:r>
            <a:r>
              <a:rPr lang="fr-FR" sz="4900" strike="noStrike" spc="-1" dirty="0">
                <a:latin typeface="Century Gothic" panose="020B0502020202020204" pitchFamily="34" charset="0"/>
              </a:rPr>
              <a:t> of </a:t>
            </a:r>
            <a:r>
              <a:rPr lang="fr-FR" sz="4900" strike="noStrike" spc="-1" dirty="0" err="1">
                <a:latin typeface="Century Gothic" panose="020B0502020202020204" pitchFamily="34" charset="0"/>
              </a:rPr>
              <a:t>retired</a:t>
            </a:r>
            <a:r>
              <a:rPr lang="fr-FR" sz="4900" strike="noStrike" spc="-1" dirty="0">
                <a:latin typeface="Century Gothic" panose="020B0502020202020204" pitchFamily="34" charset="0"/>
              </a:rPr>
              <a:t> people;</a:t>
            </a:r>
          </a:p>
          <a:p>
            <a:pPr marL="343080" indent="-228240">
              <a:lnSpc>
                <a:spcPct val="120000"/>
              </a:lnSpc>
              <a:buClr>
                <a:srgbClr val="93A299"/>
              </a:buClr>
              <a:buFont typeface="Arial"/>
              <a:buChar char="•"/>
            </a:pPr>
            <a:r>
              <a:rPr lang="fr-FR" sz="4900" strike="noStrike" spc="-1" dirty="0">
                <a:latin typeface="Century Gothic" panose="020B0502020202020204" pitchFamily="34" charset="0"/>
              </a:rPr>
              <a:t>﻿﻿the </a:t>
            </a:r>
            <a:r>
              <a:rPr lang="fr-FR" sz="4900" strike="noStrike" spc="-1" dirty="0" err="1">
                <a:latin typeface="Century Gothic" panose="020B0502020202020204" pitchFamily="34" charset="0"/>
              </a:rPr>
              <a:t>personalized</a:t>
            </a:r>
            <a:r>
              <a:rPr lang="fr-FR" sz="4900" strike="noStrike" spc="-1" dirty="0">
                <a:latin typeface="Century Gothic" panose="020B0502020202020204" pitchFamily="34" charset="0"/>
              </a:rPr>
              <a:t> action plan;</a:t>
            </a:r>
            <a:r>
              <a:rPr dirty="0">
                <a:latin typeface="Century Gothic" panose="020B0502020202020204" pitchFamily="34" charset="0"/>
              </a:rPr>
              <a:t/>
            </a:r>
            <a:br>
              <a:rPr dirty="0">
                <a:latin typeface="Century Gothic" panose="020B0502020202020204" pitchFamily="34" charset="0"/>
              </a:rPr>
            </a:br>
            <a:r>
              <a:rPr lang="fr-FR" sz="4900" strike="noStrike" spc="-1" dirty="0">
                <a:latin typeface="Century Gothic" panose="020B0502020202020204" pitchFamily="34" charset="0"/>
              </a:rPr>
              <a:t>help for </a:t>
            </a:r>
            <a:r>
              <a:rPr lang="fr-FR" sz="4900" strike="noStrike" spc="-1" dirty="0" err="1">
                <a:latin typeface="Century Gothic" panose="020B0502020202020204" pitchFamily="34" charset="0"/>
              </a:rPr>
              <a:t>household</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carrying</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meals</a:t>
            </a:r>
            <a:r>
              <a:rPr lang="fr-FR" sz="4900" strike="noStrike" spc="-1" dirty="0">
                <a:latin typeface="Century Gothic" panose="020B0502020202020204" pitchFamily="34" charset="0"/>
              </a:rPr>
              <a:t>, shopping, </a:t>
            </a:r>
            <a:r>
              <a:rPr lang="fr-FR" sz="4900" strike="noStrike" spc="-1" dirty="0" err="1">
                <a:latin typeface="Century Gothic" panose="020B0502020202020204" pitchFamily="34" charset="0"/>
              </a:rPr>
              <a:t>hygiene</a:t>
            </a:r>
            <a:r>
              <a:rPr lang="fr-FR" sz="4900" strike="noStrike" spc="-1" dirty="0">
                <a:latin typeface="Century Gothic" panose="020B0502020202020204" pitchFamily="34" charset="0"/>
              </a:rPr>
              <a:t>...</a:t>
            </a:r>
          </a:p>
          <a:p>
            <a:pPr marL="343080" indent="-228240">
              <a:lnSpc>
                <a:spcPct val="120000"/>
              </a:lnSpc>
              <a:buClr>
                <a:srgbClr val="93A299"/>
              </a:buClr>
              <a:buFont typeface="Arial"/>
              <a:buChar char="•"/>
            </a:pPr>
            <a:r>
              <a:rPr lang="fr-FR" sz="4900" strike="noStrike" spc="-1" dirty="0">
                <a:latin typeface="Century Gothic" panose="020B0502020202020204" pitchFamily="34" charset="0"/>
              </a:rPr>
              <a:t>﻿﻿</a:t>
            </a:r>
            <a:r>
              <a:rPr lang="fr-FR" sz="4900" strike="noStrike" spc="-1" dirty="0" err="1">
                <a:latin typeface="Century Gothic" panose="020B0502020202020204" pitchFamily="34" charset="0"/>
              </a:rPr>
              <a:t>Define</a:t>
            </a:r>
            <a:r>
              <a:rPr lang="fr-FR" sz="4900" strike="noStrike" spc="-1" dirty="0">
                <a:latin typeface="Century Gothic" panose="020B0502020202020204" pitchFamily="34" charset="0"/>
              </a:rPr>
              <a:t> the </a:t>
            </a:r>
            <a:r>
              <a:rPr lang="fr-FR" sz="4900" strike="noStrike" spc="-1" dirty="0" err="1">
                <a:latin typeface="Century Gothic" panose="020B0502020202020204" pitchFamily="34" charset="0"/>
              </a:rPr>
              <a:t>number</a:t>
            </a:r>
            <a:r>
              <a:rPr lang="fr-FR" sz="4900" strike="noStrike" spc="-1" dirty="0">
                <a:latin typeface="Century Gothic" panose="020B0502020202020204" pitchFamily="34" charset="0"/>
              </a:rPr>
              <a:t> of </a:t>
            </a:r>
            <a:r>
              <a:rPr lang="fr-FR" sz="4900" strike="noStrike" spc="-1" dirty="0" err="1">
                <a:latin typeface="Century Gothic" panose="020B0502020202020204" pitchFamily="34" charset="0"/>
              </a:rPr>
              <a:t>hours</a:t>
            </a:r>
            <a:r>
              <a:rPr lang="fr-FR" sz="4900" strike="noStrike" spc="-1" dirty="0">
                <a:latin typeface="Century Gothic" panose="020B0502020202020204" pitchFamily="34" charset="0"/>
              </a:rPr>
              <a:t> of support </a:t>
            </a:r>
            <a:r>
              <a:rPr lang="fr-FR" sz="4900" strike="noStrike" spc="-1" dirty="0" err="1">
                <a:latin typeface="Century Gothic" panose="020B0502020202020204" pitchFamily="34" charset="0"/>
              </a:rPr>
              <a:t>granted</a:t>
            </a:r>
            <a:r>
              <a:rPr lang="fr-FR" sz="4900" strike="noStrike" spc="-1" dirty="0">
                <a:latin typeface="Century Gothic" panose="020B0502020202020204" pitchFamily="34" charset="0"/>
              </a:rPr>
              <a:t>.</a:t>
            </a:r>
          </a:p>
          <a:p>
            <a:pPr>
              <a:lnSpc>
                <a:spcPct val="120000"/>
              </a:lnSpc>
            </a:pPr>
            <a:endParaRPr lang="fr-FR" sz="4900" strike="noStrike" spc="-1" dirty="0">
              <a:latin typeface="Century Gothic" panose="020B0502020202020204" pitchFamily="34" charset="0"/>
            </a:endParaRPr>
          </a:p>
          <a:p>
            <a:pPr marL="114840">
              <a:lnSpc>
                <a:spcPct val="120000"/>
              </a:lnSpc>
              <a:buClr>
                <a:srgbClr val="93A299"/>
              </a:buClr>
            </a:pPr>
            <a:r>
              <a:rPr lang="fr-FR" sz="4900" b="1" strike="noStrike" spc="-1" dirty="0">
                <a:latin typeface="Century Gothic" panose="020B0502020202020204" pitchFamily="34" charset="0"/>
              </a:rPr>
              <a:t>The local </a:t>
            </a:r>
            <a:r>
              <a:rPr lang="fr-FR" sz="4900" b="1" strike="noStrike" spc="-1" dirty="0" err="1">
                <a:latin typeface="Century Gothic" panose="020B0502020202020204" pitchFamily="34" charset="0"/>
              </a:rPr>
              <a:t>schemes</a:t>
            </a:r>
            <a:r>
              <a:rPr lang="fr-FR" sz="4900" b="1" strike="noStrike" spc="-1" dirty="0">
                <a:latin typeface="Century Gothic" panose="020B0502020202020204" pitchFamily="34" charset="0"/>
              </a:rPr>
              <a:t> : </a:t>
            </a:r>
          </a:p>
          <a:p>
            <a:pPr marL="571680" lvl="1">
              <a:lnSpc>
                <a:spcPct val="120000"/>
              </a:lnSpc>
            </a:pPr>
            <a:r>
              <a:rPr dirty="0">
                <a:latin typeface="Century Gothic" panose="020B0502020202020204" pitchFamily="34" charset="0"/>
              </a:rPr>
              <a:t/>
            </a:r>
            <a:br>
              <a:rPr dirty="0">
                <a:latin typeface="Century Gothic" panose="020B0502020202020204" pitchFamily="34" charset="0"/>
              </a:rPr>
            </a:br>
            <a:r>
              <a:rPr lang="fr-FR" sz="4900" strike="noStrike" spc="-1" dirty="0" err="1">
                <a:latin typeface="Century Gothic" panose="020B0502020202020204" pitchFamily="34" charset="0"/>
              </a:rPr>
              <a:t>Coordinate</a:t>
            </a:r>
            <a:r>
              <a:rPr lang="fr-FR" sz="4900" strike="noStrike" spc="-1" dirty="0">
                <a:latin typeface="Century Gothic" panose="020B0502020202020204" pitchFamily="34" charset="0"/>
              </a:rPr>
              <a:t> the actions </a:t>
            </a:r>
            <a:r>
              <a:rPr lang="fr-FR" sz="4900" strike="noStrike" spc="-1" dirty="0" err="1">
                <a:latin typeface="Century Gothic" panose="020B0502020202020204" pitchFamily="34" charset="0"/>
              </a:rPr>
              <a:t>carried</a:t>
            </a:r>
            <a:r>
              <a:rPr lang="fr-FR" sz="4900" strike="noStrike" spc="-1" dirty="0">
                <a:latin typeface="Century Gothic" panose="020B0502020202020204" pitchFamily="34" charset="0"/>
              </a:rPr>
              <a:t> out in </a:t>
            </a:r>
            <a:r>
              <a:rPr lang="fr-FR" sz="4900" strike="noStrike" spc="-1" dirty="0" err="1">
                <a:latin typeface="Century Gothic" panose="020B0502020202020204" pitchFamily="34" charset="0"/>
              </a:rPr>
              <a:t>favour</a:t>
            </a:r>
            <a:r>
              <a:rPr lang="fr-FR" sz="4900" strike="noStrike" spc="-1" dirty="0">
                <a:latin typeface="Century Gothic" panose="020B0502020202020204" pitchFamily="34" charset="0"/>
              </a:rPr>
              <a:t> of the </a:t>
            </a:r>
            <a:r>
              <a:rPr lang="fr-FR" sz="4900" strike="noStrike" spc="-1" dirty="0" err="1">
                <a:latin typeface="Century Gothic" panose="020B0502020202020204" pitchFamily="34" charset="0"/>
              </a:rPr>
              <a:t>elderly</a:t>
            </a:r>
            <a:r>
              <a:rPr lang="fr-FR" sz="4900" strike="noStrike" spc="-1" dirty="0">
                <a:latin typeface="Century Gothic" panose="020B0502020202020204" pitchFamily="34" charset="0"/>
              </a:rPr>
              <a:t>.</a:t>
            </a:r>
          </a:p>
          <a:p>
            <a:pPr marL="571680" lvl="1">
              <a:lnSpc>
                <a:spcPct val="120000"/>
              </a:lnSpc>
            </a:pPr>
            <a:r>
              <a:rPr lang="fr-FR" sz="4900" strike="noStrike" spc="-1" dirty="0" err="1">
                <a:latin typeface="Century Gothic" panose="020B0502020202020204" pitchFamily="34" charset="0"/>
              </a:rPr>
              <a:t>They</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can</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deliver</a:t>
            </a:r>
            <a:r>
              <a:rPr lang="fr-FR" sz="4900" strike="noStrike" spc="-1" dirty="0">
                <a:latin typeface="Century Gothic" panose="020B0502020202020204" pitchFamily="34" charset="0"/>
              </a:rPr>
              <a:t>:</a:t>
            </a:r>
          </a:p>
          <a:p>
            <a:pPr marL="1257480" lvl="2" indent="-228240">
              <a:lnSpc>
                <a:spcPct val="120000"/>
              </a:lnSpc>
              <a:buClr>
                <a:srgbClr val="93A299"/>
              </a:buClr>
              <a:buFont typeface="Arial"/>
              <a:buChar char="•"/>
            </a:pPr>
            <a:r>
              <a:rPr lang="fr-FR" sz="4900" strike="noStrike" spc="-1" dirty="0">
                <a:latin typeface="Century Gothic" panose="020B0502020202020204" pitchFamily="34" charset="0"/>
              </a:rPr>
              <a:t>﻿﻿</a:t>
            </a:r>
            <a:r>
              <a:rPr lang="fr-FR" sz="4900" strike="noStrike" spc="-1" dirty="0" err="1">
                <a:latin typeface="Century Gothic" panose="020B0502020202020204" pitchFamily="34" charset="0"/>
              </a:rPr>
              <a:t>personalized</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autonomy</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allowance</a:t>
            </a:r>
            <a:r>
              <a:rPr lang="fr-FR" sz="4900" strike="noStrike" spc="-1" dirty="0">
                <a:latin typeface="Century Gothic" panose="020B0502020202020204" pitchFamily="34" charset="0"/>
              </a:rPr>
              <a:t>;</a:t>
            </a:r>
          </a:p>
          <a:p>
            <a:pPr marL="1257480" lvl="2" indent="-228240">
              <a:lnSpc>
                <a:spcPct val="120000"/>
              </a:lnSpc>
              <a:buClr>
                <a:srgbClr val="93A299"/>
              </a:buClr>
              <a:buFont typeface="Arial"/>
              <a:buChar char="•"/>
            </a:pPr>
            <a:r>
              <a:rPr lang="fr-FR" sz="4900" strike="noStrike" spc="-1" dirty="0" err="1">
                <a:latin typeface="Century Gothic" panose="020B0502020202020204" pitchFamily="34" charset="0"/>
              </a:rPr>
              <a:t>disability</a:t>
            </a:r>
            <a:r>
              <a:rPr lang="fr-FR" sz="4900" strike="noStrike" spc="-1" dirty="0">
                <a:latin typeface="Century Gothic" panose="020B0502020202020204" pitchFamily="34" charset="0"/>
              </a:rPr>
              <a:t> compensation </a:t>
            </a:r>
            <a:r>
              <a:rPr lang="fr-FR" sz="4900" strike="noStrike" spc="-1" dirty="0" err="1">
                <a:latin typeface="Century Gothic" panose="020B0502020202020204" pitchFamily="34" charset="0"/>
              </a:rPr>
              <a:t>allowance</a:t>
            </a:r>
            <a:r>
              <a:rPr lang="fr-FR" sz="4900" strike="noStrike" spc="-1" dirty="0">
                <a:latin typeface="Century Gothic" panose="020B0502020202020204" pitchFamily="34" charset="0"/>
              </a:rPr>
              <a:t>.</a:t>
            </a:r>
          </a:p>
          <a:p>
            <a:pPr marL="571680" lvl="1">
              <a:lnSpc>
                <a:spcPct val="120000"/>
              </a:lnSpc>
            </a:pPr>
            <a:r>
              <a:rPr lang="fr-FR" sz="4900" strike="noStrike" spc="-1" dirty="0" err="1">
                <a:latin typeface="Century Gothic" panose="020B0502020202020204" pitchFamily="34" charset="0"/>
              </a:rPr>
              <a:t>They</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can</a:t>
            </a:r>
            <a:r>
              <a:rPr lang="fr-FR" sz="4900" strike="noStrike" spc="-1" dirty="0">
                <a:latin typeface="Century Gothic" panose="020B0502020202020204" pitchFamily="34" charset="0"/>
              </a:rPr>
              <a:t> ﻿finance:</a:t>
            </a:r>
          </a:p>
          <a:p>
            <a:pPr marL="1257480" lvl="2" indent="-228240">
              <a:lnSpc>
                <a:spcPct val="120000"/>
              </a:lnSpc>
              <a:buClr>
                <a:srgbClr val="93A299"/>
              </a:buClr>
              <a:buFont typeface="Arial"/>
              <a:buChar char="•"/>
            </a:pPr>
            <a:r>
              <a:rPr lang="fr-FR" sz="4900" strike="noStrike" spc="-1" dirty="0">
                <a:latin typeface="Century Gothic" panose="020B0502020202020204" pitchFamily="34" charset="0"/>
              </a:rPr>
              <a:t>﻿﻿home help;</a:t>
            </a:r>
            <a:r>
              <a:rPr dirty="0">
                <a:latin typeface="Century Gothic" panose="020B0502020202020204" pitchFamily="34" charset="0"/>
              </a:rPr>
              <a:t/>
            </a:r>
            <a:br>
              <a:rPr dirty="0">
                <a:latin typeface="Century Gothic" panose="020B0502020202020204" pitchFamily="34" charset="0"/>
              </a:rPr>
            </a:br>
            <a:r>
              <a:rPr lang="fr-FR" sz="4900" strike="noStrike" spc="-1" dirty="0">
                <a:latin typeface="Century Gothic" panose="020B0502020202020204" pitchFamily="34" charset="0"/>
              </a:rPr>
              <a:t>social assistance for people </a:t>
            </a:r>
            <a:r>
              <a:rPr lang="fr-FR" sz="4900" strike="noStrike" spc="-1" dirty="0" err="1">
                <a:latin typeface="Century Gothic" panose="020B0502020202020204" pitchFamily="34" charset="0"/>
              </a:rPr>
              <a:t>with</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low</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income</a:t>
            </a:r>
            <a:r>
              <a:rPr lang="fr-FR" sz="4900" strike="noStrike" spc="-1" dirty="0">
                <a:latin typeface="Century Gothic" panose="020B0502020202020204" pitchFamily="34" charset="0"/>
              </a:rPr>
              <a:t>.</a:t>
            </a:r>
          </a:p>
          <a:p>
            <a:pPr marL="571680" lvl="1">
              <a:lnSpc>
                <a:spcPct val="120000"/>
              </a:lnSpc>
            </a:pPr>
            <a:r>
              <a:rPr lang="fr-FR" sz="4900" strike="noStrike" spc="-1" dirty="0" err="1">
                <a:latin typeface="Century Gothic" panose="020B0502020202020204" pitchFamily="34" charset="0"/>
              </a:rPr>
              <a:t>They</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Coordinate</a:t>
            </a:r>
            <a:r>
              <a:rPr lang="fr-FR" sz="4900" strike="noStrike" spc="-1" dirty="0">
                <a:latin typeface="Century Gothic" panose="020B0502020202020204" pitchFamily="34" charset="0"/>
              </a:rPr>
              <a:t> the actions of the </a:t>
            </a:r>
            <a:r>
              <a:rPr lang="fr-FR" sz="4900" strike="noStrike" spc="-1" dirty="0" err="1">
                <a:latin typeface="Century Gothic" panose="020B0502020202020204" pitchFamily="34" charset="0"/>
              </a:rPr>
              <a:t>various</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actors</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involved</a:t>
            </a:r>
            <a:r>
              <a:rPr lang="fr-FR" sz="4900" strike="noStrike" spc="-1" dirty="0">
                <a:latin typeface="Century Gothic" panose="020B0502020202020204" pitchFamily="34" charset="0"/>
              </a:rPr>
              <a:t> in home help.</a:t>
            </a:r>
          </a:p>
          <a:p>
            <a:pPr marL="572040" lvl="1">
              <a:lnSpc>
                <a:spcPct val="120000"/>
              </a:lnSpc>
              <a:buClr>
                <a:srgbClr val="93A299"/>
              </a:buClr>
            </a:pPr>
            <a:r>
              <a:rPr lang="fr-FR" sz="4900" strike="noStrike" spc="-1" dirty="0" err="1" smtClean="0">
                <a:latin typeface="Century Gothic" panose="020B0502020202020204" pitchFamily="34" charset="0"/>
              </a:rPr>
              <a:t>Define</a:t>
            </a:r>
            <a:r>
              <a:rPr lang="fr-FR" sz="4900" strike="noStrike" spc="-1" dirty="0" smtClean="0">
                <a:latin typeface="Century Gothic" panose="020B0502020202020204" pitchFamily="34" charset="0"/>
              </a:rPr>
              <a:t> </a:t>
            </a:r>
            <a:r>
              <a:rPr lang="fr-FR" sz="4900" strike="noStrike" spc="-1" dirty="0">
                <a:latin typeface="Century Gothic" panose="020B0502020202020204" pitchFamily="34" charset="0"/>
              </a:rPr>
              <a:t>the </a:t>
            </a:r>
            <a:r>
              <a:rPr lang="fr-FR" sz="4900" strike="noStrike" spc="-1" dirty="0" err="1">
                <a:latin typeface="Century Gothic" panose="020B0502020202020204" pitchFamily="34" charset="0"/>
              </a:rPr>
              <a:t>number</a:t>
            </a:r>
            <a:r>
              <a:rPr lang="fr-FR" sz="4900" strike="noStrike" spc="-1" dirty="0">
                <a:latin typeface="Century Gothic" panose="020B0502020202020204" pitchFamily="34" charset="0"/>
              </a:rPr>
              <a:t> of support </a:t>
            </a:r>
            <a:r>
              <a:rPr lang="fr-FR" sz="4900" strike="noStrike" spc="-1" dirty="0" err="1">
                <a:latin typeface="Century Gothic" panose="020B0502020202020204" pitchFamily="34" charset="0"/>
              </a:rPr>
              <a:t>hours</a:t>
            </a:r>
            <a:r>
              <a:rPr lang="fr-FR" sz="4900" strike="noStrike" spc="-1" dirty="0">
                <a:latin typeface="Century Gothic" panose="020B0502020202020204" pitchFamily="34" charset="0"/>
              </a:rPr>
              <a:t> </a:t>
            </a:r>
            <a:r>
              <a:rPr lang="fr-FR" sz="4900" strike="noStrike" spc="-1" dirty="0" err="1">
                <a:latin typeface="Century Gothic" panose="020B0502020202020204" pitchFamily="34" charset="0"/>
              </a:rPr>
              <a:t>granted</a:t>
            </a:r>
            <a:r>
              <a:rPr lang="fr-FR" sz="4900" strike="noStrike" spc="-1" dirty="0">
                <a:latin typeface="Century Gothic" panose="020B0502020202020204" pitchFamily="34" charset="0"/>
              </a:rPr>
              <a:t>,</a:t>
            </a:r>
          </a:p>
          <a:p>
            <a:pPr>
              <a:lnSpc>
                <a:spcPct val="100000"/>
              </a:lnSpc>
              <a:spcBef>
                <a:spcPts val="479"/>
              </a:spcBef>
            </a:pPr>
            <a:endParaRPr lang="fr-FR" sz="4900" b="0" strike="noStrike" spc="-1" dirty="0">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26240" y="408240"/>
            <a:ext cx="8260200" cy="1038960"/>
          </a:xfrm>
          <a:prstGeom prst="rect">
            <a:avLst/>
          </a:prstGeom>
          <a:noFill/>
          <a:ln>
            <a:noFill/>
          </a:ln>
        </p:spPr>
        <p:txBody>
          <a:bodyPr anchor="ctr">
            <a:normAutofit/>
          </a:bodyPr>
          <a:lstStyle/>
          <a:p>
            <a:pPr algn="ctr">
              <a:lnSpc>
                <a:spcPct val="100000"/>
              </a:lnSpc>
            </a:pPr>
            <a:r>
              <a:rPr lang="fr-FR" sz="2400" b="1" strike="noStrike" cap="all" spc="-1">
                <a:solidFill>
                  <a:srgbClr val="4E501F"/>
                </a:solidFill>
                <a:latin typeface="Arial"/>
              </a:rPr>
              <a:t>THE PARTNERS : </a:t>
            </a:r>
            <a:endParaRPr lang="fr-FR" sz="2400" b="0" strike="noStrike" spc="-1">
              <a:solidFill>
                <a:srgbClr val="000000"/>
              </a:solidFill>
              <a:latin typeface="Century Gothic"/>
            </a:endParaRPr>
          </a:p>
        </p:txBody>
      </p:sp>
      <p:sp>
        <p:nvSpPr>
          <p:cNvPr id="171" name="TextShape 2"/>
          <p:cNvSpPr txBox="1"/>
          <p:nvPr/>
        </p:nvSpPr>
        <p:spPr>
          <a:xfrm>
            <a:off x="457200" y="1752480"/>
            <a:ext cx="8229240" cy="4700520"/>
          </a:xfrm>
          <a:prstGeom prst="rect">
            <a:avLst/>
          </a:prstGeom>
          <a:noFill/>
          <a:ln>
            <a:noFill/>
          </a:ln>
        </p:spPr>
        <p:txBody>
          <a:bodyPr>
            <a:noAutofit/>
          </a:bodyPr>
          <a:lstStyle/>
          <a:p>
            <a:pPr marL="343080" indent="-228240">
              <a:lnSpc>
                <a:spcPct val="100000"/>
              </a:lnSpc>
              <a:spcBef>
                <a:spcPts val="320"/>
              </a:spcBef>
              <a:buClr>
                <a:srgbClr val="93A299"/>
              </a:buClr>
              <a:buFont typeface="Wingdings" charset="2"/>
              <a:buChar char=""/>
            </a:pPr>
            <a:r>
              <a:rPr lang="fr-FR" sz="1600" b="1" strike="noStrike" spc="-1" dirty="0">
                <a:solidFill>
                  <a:srgbClr val="000000"/>
                </a:solidFill>
                <a:latin typeface="Century Gothic"/>
              </a:rPr>
              <a:t>Municipal Social Action </a:t>
            </a:r>
            <a:r>
              <a:rPr lang="fr-FR" sz="1600" b="1" strike="noStrike" spc="-1" dirty="0" err="1">
                <a:solidFill>
                  <a:srgbClr val="000000"/>
                </a:solidFill>
                <a:latin typeface="Century Gothic"/>
              </a:rPr>
              <a:t>Centers</a:t>
            </a:r>
            <a:r>
              <a:rPr lang="fr-FR" sz="1600" b="1" strike="noStrike" spc="-1" dirty="0">
                <a:solidFill>
                  <a:srgbClr val="000000"/>
                </a:solidFill>
                <a:latin typeface="Century Gothic"/>
              </a:rPr>
              <a:t> : </a:t>
            </a:r>
            <a:r>
              <a:rPr dirty="0"/>
              <a:t/>
            </a:r>
            <a:br>
              <a:rPr dirty="0"/>
            </a:br>
            <a:r>
              <a:rPr lang="fr-FR" sz="1600" b="0" strike="noStrike" spc="-1" dirty="0" err="1">
                <a:solidFill>
                  <a:srgbClr val="000000"/>
                </a:solidFill>
                <a:latin typeface="Century Gothic"/>
              </a:rPr>
              <a:t>Investigate</a:t>
            </a:r>
            <a:r>
              <a:rPr lang="fr-FR" sz="1600" b="0" strike="noStrike" spc="-1" dirty="0">
                <a:solidFill>
                  <a:srgbClr val="000000"/>
                </a:solidFill>
                <a:latin typeface="Century Gothic"/>
              </a:rPr>
              <a:t> applications for APA, MDPH </a:t>
            </a:r>
            <a:r>
              <a:rPr lang="fr-FR" sz="1600" b="0" strike="noStrike" spc="-1" dirty="0" err="1">
                <a:solidFill>
                  <a:srgbClr val="000000"/>
                </a:solidFill>
                <a:latin typeface="Century Gothic"/>
              </a:rPr>
              <a:t>benefits</a:t>
            </a:r>
            <a:r>
              <a:rPr lang="fr-FR" sz="1600" b="0" strike="noStrike" spc="-1" dirty="0">
                <a:solidFill>
                  <a:srgbClr val="000000"/>
                </a:solidFill>
                <a:latin typeface="Century Gothic"/>
              </a:rPr>
              <a:t>, social assistance, home help </a:t>
            </a:r>
            <a:r>
              <a:rPr lang="fr-FR" sz="1600" b="0" strike="noStrike" spc="-1" dirty="0" err="1">
                <a:solidFill>
                  <a:srgbClr val="000000"/>
                </a:solidFill>
                <a:latin typeface="Century Gothic"/>
              </a:rPr>
              <a:t>benefits</a:t>
            </a:r>
            <a:r>
              <a:rPr lang="fr-FR" sz="1600" b="0" strike="noStrike" spc="-1" dirty="0">
                <a:solidFill>
                  <a:srgbClr val="000000"/>
                </a:solidFill>
                <a:latin typeface="Century Gothic"/>
              </a:rPr>
              <a:t>.</a:t>
            </a:r>
            <a:endParaRPr lang="fr-FR" sz="1600" b="0" strike="noStrike" spc="-1" dirty="0">
              <a:solidFill>
                <a:srgbClr val="564B3C"/>
              </a:solidFill>
              <a:latin typeface="Century Gothic"/>
            </a:endParaRPr>
          </a:p>
          <a:p>
            <a:pPr marL="114480">
              <a:lnSpc>
                <a:spcPct val="100000"/>
              </a:lnSpc>
              <a:spcBef>
                <a:spcPts val="320"/>
              </a:spcBef>
            </a:pPr>
            <a:r>
              <a:rPr lang="fr-FR" sz="1600" b="0" strike="noStrike" spc="-1" dirty="0">
                <a:solidFill>
                  <a:srgbClr val="000000"/>
                </a:solidFill>
                <a:latin typeface="Century Gothic"/>
              </a:rPr>
              <a:t>    ﻿﻿Set up home help services, SIAD, foyers-restaurants.</a:t>
            </a:r>
            <a:endParaRPr lang="fr-FR" sz="1600" b="0" strike="noStrike" spc="-1" dirty="0">
              <a:solidFill>
                <a:srgbClr val="564B3C"/>
              </a:solidFill>
              <a:latin typeface="Century Gothic"/>
            </a:endParaRPr>
          </a:p>
          <a:p>
            <a:pPr>
              <a:lnSpc>
                <a:spcPct val="100000"/>
              </a:lnSpc>
              <a:spcBef>
                <a:spcPts val="320"/>
              </a:spcBef>
            </a:pPr>
            <a:endParaRPr lang="fr-FR" sz="1600" b="0" strike="noStrike" spc="-1" dirty="0">
              <a:solidFill>
                <a:srgbClr val="564B3C"/>
              </a:solidFill>
              <a:latin typeface="Century Gothic"/>
            </a:endParaRPr>
          </a:p>
          <a:p>
            <a:pPr marL="343080" indent="-228240">
              <a:lnSpc>
                <a:spcPct val="100000"/>
              </a:lnSpc>
              <a:spcBef>
                <a:spcPts val="320"/>
              </a:spcBef>
              <a:buClr>
                <a:srgbClr val="93A299"/>
              </a:buClr>
              <a:buFont typeface="Wingdings" charset="2"/>
              <a:buChar char=""/>
            </a:pPr>
            <a:r>
              <a:rPr lang="fr-FR" sz="1600" b="1" strike="noStrike" spc="-1" dirty="0">
                <a:solidFill>
                  <a:srgbClr val="000000"/>
                </a:solidFill>
                <a:latin typeface="Century Gothic"/>
              </a:rPr>
              <a:t>Local </a:t>
            </a:r>
            <a:r>
              <a:rPr lang="fr-FR" sz="1600" b="1" strike="noStrike" spc="-1" dirty="0" err="1">
                <a:solidFill>
                  <a:srgbClr val="000000"/>
                </a:solidFill>
                <a:latin typeface="Century Gothic"/>
              </a:rPr>
              <a:t>Solidarity</a:t>
            </a:r>
            <a:r>
              <a:rPr lang="fr-FR" sz="1600" b="1" strike="noStrike" spc="-1" dirty="0">
                <a:solidFill>
                  <a:srgbClr val="000000"/>
                </a:solidFill>
                <a:latin typeface="Century Gothic"/>
              </a:rPr>
              <a:t> </a:t>
            </a:r>
            <a:r>
              <a:rPr lang="fr-FR" sz="1600" b="1" strike="noStrike" spc="-1" dirty="0" err="1">
                <a:solidFill>
                  <a:srgbClr val="000000"/>
                </a:solidFill>
                <a:latin typeface="Century Gothic"/>
              </a:rPr>
              <a:t>Houses</a:t>
            </a:r>
            <a:r>
              <a:rPr lang="fr-FR" sz="1600" b="1" strike="noStrike" spc="-1" dirty="0">
                <a:solidFill>
                  <a:srgbClr val="000000"/>
                </a:solidFill>
                <a:latin typeface="Century Gothic"/>
              </a:rPr>
              <a:t> </a:t>
            </a:r>
            <a:r>
              <a:rPr lang="fr-FR" sz="1600" b="0" strike="noStrike" spc="-1" dirty="0">
                <a:solidFill>
                  <a:srgbClr val="000000"/>
                </a:solidFill>
                <a:latin typeface="Century Gothic"/>
              </a:rPr>
              <a:t>: </a:t>
            </a:r>
            <a:r>
              <a:rPr dirty="0"/>
              <a:t/>
            </a:r>
            <a:br>
              <a:rPr dirty="0"/>
            </a:br>
            <a:r>
              <a:rPr lang="fr-FR" sz="1600" b="0" strike="noStrike" spc="-1" dirty="0">
                <a:solidFill>
                  <a:srgbClr val="000000"/>
                </a:solidFill>
                <a:latin typeface="Century Gothic"/>
              </a:rPr>
              <a:t>Social </a:t>
            </a:r>
            <a:r>
              <a:rPr lang="fr-FR" sz="1600" b="0" strike="noStrike" spc="-1" dirty="0" err="1">
                <a:solidFill>
                  <a:srgbClr val="000000"/>
                </a:solidFill>
                <a:latin typeface="Century Gothic"/>
              </a:rPr>
              <a:t>workers</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receive</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users</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assess</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their</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needs</a:t>
            </a:r>
            <a:r>
              <a:rPr lang="fr-FR" sz="1600" b="0" strike="noStrike" spc="-1" dirty="0">
                <a:solidFill>
                  <a:srgbClr val="000000"/>
                </a:solidFill>
                <a:latin typeface="Century Gothic"/>
              </a:rPr>
              <a:t> and direct </a:t>
            </a:r>
            <a:r>
              <a:rPr lang="fr-FR" sz="1600" b="0" strike="noStrike" spc="-1" dirty="0" err="1">
                <a:solidFill>
                  <a:srgbClr val="000000"/>
                </a:solidFill>
                <a:latin typeface="Century Gothic"/>
              </a:rPr>
              <a:t>them</a:t>
            </a:r>
            <a:r>
              <a:rPr lang="fr-FR" sz="1600" b="0" strike="noStrike" spc="-1" dirty="0">
                <a:solidFill>
                  <a:srgbClr val="000000"/>
                </a:solidFill>
                <a:latin typeface="Century Gothic"/>
              </a:rPr>
              <a:t> to the </a:t>
            </a:r>
            <a:r>
              <a:rPr lang="fr-FR" sz="1600" b="0" strike="noStrike" spc="-1" dirty="0" err="1">
                <a:solidFill>
                  <a:srgbClr val="000000"/>
                </a:solidFill>
                <a:latin typeface="Century Gothic"/>
              </a:rPr>
              <a:t>appropriate</a:t>
            </a:r>
            <a:r>
              <a:rPr lang="fr-FR" sz="1600" b="0" strike="noStrike" spc="-1" dirty="0">
                <a:solidFill>
                  <a:srgbClr val="000000"/>
                </a:solidFill>
                <a:latin typeface="Century Gothic"/>
              </a:rPr>
              <a:t> service.</a:t>
            </a:r>
            <a:r>
              <a:rPr dirty="0"/>
              <a:t/>
            </a:r>
            <a:br>
              <a:rPr dirty="0"/>
            </a:br>
            <a:r>
              <a:rPr lang="fr-FR" sz="1600" b="0" strike="noStrike" spc="-1" dirty="0">
                <a:solidFill>
                  <a:srgbClr val="000000"/>
                </a:solidFill>
                <a:latin typeface="Century Gothic"/>
              </a:rPr>
              <a:t> </a:t>
            </a:r>
            <a:endParaRPr lang="fr-FR" sz="1600" b="0" strike="noStrike" spc="-1" dirty="0">
              <a:solidFill>
                <a:srgbClr val="564B3C"/>
              </a:solidFill>
              <a:latin typeface="Century Gothic"/>
            </a:endParaRPr>
          </a:p>
          <a:p>
            <a:pPr marL="343080" indent="-228240">
              <a:lnSpc>
                <a:spcPct val="100000"/>
              </a:lnSpc>
              <a:spcBef>
                <a:spcPts val="320"/>
              </a:spcBef>
              <a:buClr>
                <a:srgbClr val="93A299"/>
              </a:buClr>
              <a:buFont typeface="Wingdings" charset="2"/>
              <a:buChar char=""/>
            </a:pPr>
            <a:r>
              <a:rPr lang="fr-FR" sz="1600" b="1" strike="noStrike" spc="-1" dirty="0">
                <a:solidFill>
                  <a:srgbClr val="000000"/>
                </a:solidFill>
                <a:latin typeface="Century Gothic"/>
              </a:rPr>
              <a:t>Local </a:t>
            </a:r>
            <a:r>
              <a:rPr lang="fr-FR" sz="1600" b="1" strike="noStrike" spc="-1" dirty="0" err="1">
                <a:solidFill>
                  <a:srgbClr val="000000"/>
                </a:solidFill>
                <a:latin typeface="Century Gothic"/>
              </a:rPr>
              <a:t>Centers</a:t>
            </a:r>
            <a:r>
              <a:rPr lang="fr-FR" sz="1600" b="1" strike="noStrike" spc="-1" dirty="0">
                <a:solidFill>
                  <a:srgbClr val="000000"/>
                </a:solidFill>
                <a:latin typeface="Century Gothic"/>
              </a:rPr>
              <a:t> of information and Coordination : </a:t>
            </a:r>
            <a:r>
              <a:rPr dirty="0"/>
              <a:t/>
            </a:r>
            <a:br>
              <a:rPr dirty="0"/>
            </a:br>
            <a:r>
              <a:rPr lang="fr-FR" sz="1600" b="0" strike="noStrike" spc="-1" dirty="0" err="1">
                <a:solidFill>
                  <a:srgbClr val="000000"/>
                </a:solidFill>
                <a:latin typeface="Century Gothic"/>
              </a:rPr>
              <a:t>Welcoming</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informing</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assessing</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needs</a:t>
            </a:r>
            <a:r>
              <a:rPr lang="fr-FR" sz="1600" b="0" strike="noStrike" spc="-1" dirty="0">
                <a:solidFill>
                  <a:srgbClr val="000000"/>
                </a:solidFill>
                <a:latin typeface="Century Gothic"/>
              </a:rPr>
              <a:t> and </a:t>
            </a:r>
            <a:r>
              <a:rPr lang="fr-FR" sz="1600" b="0" strike="noStrike" spc="-1" dirty="0" err="1">
                <a:solidFill>
                  <a:srgbClr val="000000"/>
                </a:solidFill>
                <a:latin typeface="Century Gothic"/>
              </a:rPr>
              <a:t>directing</a:t>
            </a:r>
            <a:r>
              <a:rPr lang="fr-FR" sz="1600" b="0" strike="noStrike" spc="-1" dirty="0">
                <a:solidFill>
                  <a:srgbClr val="000000"/>
                </a:solidFill>
                <a:latin typeface="Century Gothic"/>
              </a:rPr>
              <a:t> people over 60 to the service best </a:t>
            </a:r>
            <a:r>
              <a:rPr lang="fr-FR" sz="1600" b="0" strike="noStrike" spc="-1" dirty="0" err="1">
                <a:solidFill>
                  <a:srgbClr val="000000"/>
                </a:solidFill>
                <a:latin typeface="Century Gothic"/>
              </a:rPr>
              <a:t>suited</a:t>
            </a:r>
            <a:r>
              <a:rPr lang="fr-FR" sz="1600" b="0" strike="noStrike" spc="-1" dirty="0">
                <a:solidFill>
                  <a:srgbClr val="000000"/>
                </a:solidFill>
                <a:latin typeface="Century Gothic"/>
              </a:rPr>
              <a:t> to </a:t>
            </a:r>
            <a:r>
              <a:rPr lang="fr-FR" sz="1600" b="0" strike="noStrike" spc="-1" dirty="0" err="1">
                <a:solidFill>
                  <a:srgbClr val="000000"/>
                </a:solidFill>
                <a:latin typeface="Century Gothic"/>
              </a:rPr>
              <a:t>their</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needs</a:t>
            </a:r>
            <a:r>
              <a:rPr lang="fr-FR" sz="1600" b="0" strike="noStrike" spc="-1" dirty="0">
                <a:solidFill>
                  <a:srgbClr val="000000"/>
                </a:solidFill>
                <a:latin typeface="Century Gothic"/>
              </a:rPr>
              <a:t>.</a:t>
            </a:r>
            <a:r>
              <a:rPr dirty="0"/>
              <a:t/>
            </a:r>
            <a:br>
              <a:rPr dirty="0"/>
            </a:br>
            <a:r>
              <a:rPr lang="fr-FR" sz="1600" b="0" strike="noStrike" spc="-1" dirty="0">
                <a:solidFill>
                  <a:srgbClr val="000000"/>
                </a:solidFill>
                <a:latin typeface="Century Gothic"/>
              </a:rPr>
              <a:t> </a:t>
            </a:r>
            <a:endParaRPr lang="fr-FR" sz="1600" b="0" strike="noStrike" spc="-1" dirty="0">
              <a:solidFill>
                <a:srgbClr val="564B3C"/>
              </a:solidFill>
              <a:latin typeface="Century Gothic"/>
            </a:endParaRPr>
          </a:p>
          <a:p>
            <a:pPr marL="343080" indent="-228240">
              <a:lnSpc>
                <a:spcPct val="100000"/>
              </a:lnSpc>
              <a:spcBef>
                <a:spcPts val="320"/>
              </a:spcBef>
              <a:buClr>
                <a:srgbClr val="93A299"/>
              </a:buClr>
              <a:buFont typeface="Wingdings" charset="2"/>
              <a:buChar char=""/>
            </a:pPr>
            <a:r>
              <a:rPr lang="fr-FR" sz="1600" b="1" strike="noStrike" spc="-1" dirty="0">
                <a:solidFill>
                  <a:srgbClr val="000000"/>
                </a:solidFill>
                <a:latin typeface="Century Gothic"/>
              </a:rPr>
              <a:t>Local </a:t>
            </a:r>
            <a:r>
              <a:rPr lang="fr-FR" sz="1600" b="1" strike="noStrike" spc="-1" dirty="0" err="1">
                <a:solidFill>
                  <a:srgbClr val="000000"/>
                </a:solidFill>
                <a:latin typeface="Century Gothic"/>
              </a:rPr>
              <a:t>houses</a:t>
            </a:r>
            <a:r>
              <a:rPr lang="fr-FR" sz="1600" b="1" strike="noStrike" spc="-1" dirty="0">
                <a:solidFill>
                  <a:srgbClr val="000000"/>
                </a:solidFill>
                <a:latin typeface="Century Gothic"/>
              </a:rPr>
              <a:t>:</a:t>
            </a:r>
            <a:endParaRPr lang="fr-FR" sz="1600" b="0" strike="noStrike" spc="-1" dirty="0">
              <a:solidFill>
                <a:srgbClr val="564B3C"/>
              </a:solidFill>
              <a:latin typeface="Century Gothic"/>
            </a:endParaRPr>
          </a:p>
          <a:p>
            <a:pPr marL="411480">
              <a:lnSpc>
                <a:spcPct val="100000"/>
              </a:lnSpc>
              <a:spcBef>
                <a:spcPts val="320"/>
              </a:spcBef>
            </a:pPr>
            <a:r>
              <a:rPr lang="fr-FR" sz="1600" b="0" strike="noStrike" spc="-1" dirty="0">
                <a:solidFill>
                  <a:srgbClr val="000000"/>
                </a:solidFill>
                <a:latin typeface="Century Gothic"/>
              </a:rPr>
              <a:t>People </a:t>
            </a:r>
            <a:r>
              <a:rPr lang="fr-FR" sz="1600" b="0" strike="noStrike" spc="-1" dirty="0" err="1">
                <a:solidFill>
                  <a:srgbClr val="000000"/>
                </a:solidFill>
                <a:latin typeface="Century Gothic"/>
              </a:rPr>
              <a:t>with</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Disabilities</a:t>
            </a:r>
            <a:r>
              <a:rPr lang="fr-FR" sz="1600" b="0" strike="noStrike" spc="-1" dirty="0">
                <a:solidFill>
                  <a:srgbClr val="000000"/>
                </a:solidFill>
                <a:latin typeface="Century Gothic"/>
              </a:rPr>
              <a:t> : </a:t>
            </a:r>
            <a:r>
              <a:rPr dirty="0"/>
              <a:t/>
            </a:r>
            <a:br>
              <a:rPr dirty="0"/>
            </a:br>
            <a:r>
              <a:rPr lang="fr-FR" sz="1600" b="0" strike="noStrike" spc="-1" dirty="0" err="1">
                <a:solidFill>
                  <a:srgbClr val="000000"/>
                </a:solidFill>
                <a:latin typeface="Century Gothic"/>
              </a:rPr>
              <a:t>Welcome</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inform</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assess</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needs</a:t>
            </a:r>
            <a:r>
              <a:rPr lang="fr-FR" sz="1600" b="0" strike="noStrike" spc="-1" dirty="0">
                <a:solidFill>
                  <a:srgbClr val="000000"/>
                </a:solidFill>
                <a:latin typeface="Century Gothic"/>
              </a:rPr>
              <a:t> and direct people </a:t>
            </a:r>
            <a:r>
              <a:rPr lang="fr-FR" sz="1600" b="0" strike="noStrike" spc="-1" dirty="0" err="1">
                <a:solidFill>
                  <a:srgbClr val="000000"/>
                </a:solidFill>
                <a:latin typeface="Century Gothic"/>
              </a:rPr>
              <a:t>with</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disabilities</a:t>
            </a:r>
            <a:r>
              <a:rPr lang="fr-FR" sz="1600" b="0" strike="noStrike" spc="-1" dirty="0">
                <a:solidFill>
                  <a:srgbClr val="000000"/>
                </a:solidFill>
                <a:latin typeface="Century Gothic"/>
              </a:rPr>
              <a:t> to the service </a:t>
            </a:r>
            <a:r>
              <a:rPr lang="fr-FR" sz="1600" b="0" strike="noStrike" spc="-1" dirty="0" err="1">
                <a:solidFill>
                  <a:srgbClr val="000000"/>
                </a:solidFill>
                <a:latin typeface="Century Gothic"/>
              </a:rPr>
              <a:t>adapted</a:t>
            </a:r>
            <a:r>
              <a:rPr lang="fr-FR" sz="1600" b="0" strike="noStrike" spc="-1" dirty="0">
                <a:solidFill>
                  <a:srgbClr val="000000"/>
                </a:solidFill>
                <a:latin typeface="Century Gothic"/>
              </a:rPr>
              <a:t> to </a:t>
            </a:r>
            <a:r>
              <a:rPr lang="fr-FR" sz="1600" b="0" strike="noStrike" spc="-1" dirty="0" err="1">
                <a:solidFill>
                  <a:srgbClr val="000000"/>
                </a:solidFill>
                <a:latin typeface="Century Gothic"/>
              </a:rPr>
              <a:t>their</a:t>
            </a:r>
            <a:r>
              <a:rPr lang="fr-FR" sz="1600" b="0" strike="noStrike" spc="-1" dirty="0">
                <a:solidFill>
                  <a:srgbClr val="000000"/>
                </a:solidFill>
                <a:latin typeface="Century Gothic"/>
              </a:rPr>
              <a:t> </a:t>
            </a:r>
            <a:r>
              <a:rPr lang="fr-FR" sz="1600" b="0" strike="noStrike" spc="-1" dirty="0" err="1">
                <a:solidFill>
                  <a:srgbClr val="000000"/>
                </a:solidFill>
                <a:latin typeface="Century Gothic"/>
              </a:rPr>
              <a:t>needs</a:t>
            </a:r>
            <a:r>
              <a:rPr lang="fr-FR" sz="1200" b="0" strike="noStrike" spc="-1" dirty="0">
                <a:solidFill>
                  <a:srgbClr val="000000"/>
                </a:solidFill>
                <a:latin typeface="Century Gothic"/>
              </a:rPr>
              <a:t>. </a:t>
            </a:r>
            <a:endParaRPr lang="fr-FR" sz="1200" b="0" strike="noStrike" spc="-1" dirty="0">
              <a:solidFill>
                <a:srgbClr val="564B3C"/>
              </a:solidFill>
              <a:latin typeface="Century Gothic"/>
            </a:endParaRPr>
          </a:p>
          <a:p>
            <a:pPr marL="114480">
              <a:lnSpc>
                <a:spcPct val="100000"/>
              </a:lnSpc>
              <a:spcBef>
                <a:spcPts val="320"/>
              </a:spcBef>
            </a:pPr>
            <a:r>
              <a:rPr dirty="0"/>
              <a:t/>
            </a:r>
            <a:br>
              <a:rPr dirty="0"/>
            </a:br>
            <a:endParaRPr lang="fr-FR" sz="1200" b="0" strike="noStrike" spc="-1" dirty="0">
              <a:solidFill>
                <a:srgbClr val="564B3C"/>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227</TotalTime>
  <Words>1066</Words>
  <Application>Microsoft Office PowerPoint</Application>
  <PresentationFormat>Předvádění na obrazovce (4:3)</PresentationFormat>
  <Paragraphs>96</Paragraphs>
  <Slides>25</Slides>
  <Notes>1</Notes>
  <HiddenSlides>0</HiddenSlides>
  <MMClips>0</MMClips>
  <ScaleCrop>false</ScaleCrop>
  <HeadingPairs>
    <vt:vector size="6" baseType="variant">
      <vt:variant>
        <vt:lpstr>Použitá písma</vt:lpstr>
      </vt:variant>
      <vt:variant>
        <vt:i4>8</vt:i4>
      </vt:variant>
      <vt:variant>
        <vt:lpstr>Motiv</vt:lpstr>
      </vt:variant>
      <vt:variant>
        <vt:i4>3</vt:i4>
      </vt:variant>
      <vt:variant>
        <vt:lpstr>Nadpisy snímků</vt:lpstr>
      </vt:variant>
      <vt:variant>
        <vt:i4>25</vt:i4>
      </vt:variant>
    </vt:vector>
  </HeadingPairs>
  <TitlesOfParts>
    <vt:vector size="36" baseType="lpstr">
      <vt:lpstr>Arial</vt:lpstr>
      <vt:lpstr>Book Antiqua</vt:lpstr>
      <vt:lpstr>Calibri</vt:lpstr>
      <vt:lpstr>Century Gothic</vt:lpstr>
      <vt:lpstr>DejaVu Sans</vt:lpstr>
      <vt:lpstr>Symbol</vt:lpstr>
      <vt:lpstr>Times New Roman</vt:lpstr>
      <vt:lpstr>Wingdings</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Comparaison des soins à domicile</dc:title>
  <dc:creator>SAINT-VANNE</dc:creator>
  <cp:lastModifiedBy>Miluše Matějcová</cp:lastModifiedBy>
  <cp:revision>30</cp:revision>
  <dcterms:created xsi:type="dcterms:W3CDTF">2023-01-19T16:22:26Z</dcterms:created>
  <dcterms:modified xsi:type="dcterms:W3CDTF">2023-06-22T08:15:20Z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ies>
</file>