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2" r:id="rId21"/>
    <p:sldId id="263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BB18955-47A6-4919-A22E-585E84763A92}" type="datetimeFigureOut">
              <a:rPr lang="cs-CZ" smtClean="0"/>
              <a:t>22.6.2023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0D6902C-BB52-475B-BD63-60CF32727ED5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955-47A6-4919-A22E-585E84763A92}" type="datetimeFigureOut">
              <a:rPr lang="cs-CZ" smtClean="0"/>
              <a:t>22.6.2023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902C-BB52-475B-BD63-60CF32727ED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955-47A6-4919-A22E-585E84763A92}" type="datetimeFigureOut">
              <a:rPr lang="cs-CZ" smtClean="0"/>
              <a:t>22.6.2023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902C-BB52-475B-BD63-60CF32727ED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955-47A6-4919-A22E-585E84763A92}" type="datetimeFigureOut">
              <a:rPr lang="cs-CZ" smtClean="0"/>
              <a:t>22.6.2023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902C-BB52-475B-BD63-60CF32727ED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BB18955-47A6-4919-A22E-585E84763A92}" type="datetimeFigureOut">
              <a:rPr lang="cs-CZ" smtClean="0"/>
              <a:t>22.6.2023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0D6902C-BB52-475B-BD63-60CF32727ED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955-47A6-4919-A22E-585E84763A92}" type="datetimeFigureOut">
              <a:rPr lang="cs-CZ" smtClean="0"/>
              <a:t>22.6.2023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902C-BB52-475B-BD63-60CF32727ED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955-47A6-4919-A22E-585E84763A92}" type="datetimeFigureOut">
              <a:rPr lang="cs-CZ" smtClean="0"/>
              <a:t>22.6.2023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902C-BB52-475B-BD63-60CF32727ED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955-47A6-4919-A22E-585E84763A92}" type="datetimeFigureOut">
              <a:rPr lang="cs-CZ" smtClean="0"/>
              <a:t>22.6.2023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902C-BB52-475B-BD63-60CF32727ED5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955-47A6-4919-A22E-585E84763A92}" type="datetimeFigureOut">
              <a:rPr lang="cs-CZ" smtClean="0"/>
              <a:t>22.6.2023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902C-BB52-475B-BD63-60CF32727ED5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955-47A6-4919-A22E-585E84763A92}" type="datetimeFigureOut">
              <a:rPr lang="cs-CZ" smtClean="0"/>
              <a:t>22.6.2023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902C-BB52-475B-BD63-60CF32727ED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955-47A6-4919-A22E-585E84763A92}" type="datetimeFigureOut">
              <a:rPr lang="cs-CZ" smtClean="0"/>
              <a:t>22.6.2023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902C-BB52-475B-BD63-60CF32727ED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B18955-47A6-4919-A22E-585E84763A92}" type="datetimeFigureOut">
              <a:rPr lang="cs-CZ" smtClean="0"/>
              <a:t>22.6.2023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D6902C-BB52-475B-BD63-60CF32727ED5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nic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nic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8680"/>
            <a:ext cx="75608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4054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8" t="13640" r="43104" b="11110"/>
          <a:stretch/>
        </p:blipFill>
        <p:spPr bwMode="auto">
          <a:xfrm>
            <a:off x="0" y="188640"/>
            <a:ext cx="4337273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3" t="15440" r="43620" b="10537"/>
          <a:stretch/>
        </p:blipFill>
        <p:spPr bwMode="auto">
          <a:xfrm>
            <a:off x="4337273" y="188639"/>
            <a:ext cx="4483199" cy="694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384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0" t="13679" r="41700" b="35900"/>
          <a:stretch/>
        </p:blipFill>
        <p:spPr bwMode="auto">
          <a:xfrm>
            <a:off x="323529" y="476673"/>
            <a:ext cx="4464496" cy="434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9" t="19731" r="42501" b="12374"/>
          <a:stretch/>
        </p:blipFill>
        <p:spPr bwMode="auto">
          <a:xfrm>
            <a:off x="4252542" y="295913"/>
            <a:ext cx="4925480" cy="654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500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1" t="13333" r="42328" b="25211"/>
          <a:stretch/>
        </p:blipFill>
        <p:spPr bwMode="auto">
          <a:xfrm>
            <a:off x="1763688" y="116632"/>
            <a:ext cx="5186855" cy="632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449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2" t="19157" r="41896" b="13258"/>
          <a:stretch/>
        </p:blipFill>
        <p:spPr bwMode="auto">
          <a:xfrm>
            <a:off x="0" y="260648"/>
            <a:ext cx="5161195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5" t="12069" r="41810" b="9157"/>
          <a:stretch/>
        </p:blipFill>
        <p:spPr bwMode="auto">
          <a:xfrm>
            <a:off x="5116184" y="492217"/>
            <a:ext cx="4027815" cy="613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500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4" t="15019" r="42758" b="24598"/>
          <a:stretch/>
        </p:blipFill>
        <p:spPr bwMode="auto">
          <a:xfrm>
            <a:off x="3296" y="0"/>
            <a:ext cx="46707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8" t="13142" r="41207" b="7011"/>
          <a:stretch/>
        </p:blipFill>
        <p:spPr bwMode="auto">
          <a:xfrm>
            <a:off x="4572000" y="160510"/>
            <a:ext cx="4416539" cy="653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496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7" t="11953" r="42586" b="8966"/>
          <a:stretch/>
        </p:blipFill>
        <p:spPr bwMode="auto">
          <a:xfrm>
            <a:off x="242650" y="187510"/>
            <a:ext cx="422879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7" t="12989" r="42155" b="19271"/>
          <a:stretch/>
        </p:blipFill>
        <p:spPr bwMode="auto">
          <a:xfrm>
            <a:off x="4319412" y="187510"/>
            <a:ext cx="4824588" cy="58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787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3" t="13333" r="42328" b="9579"/>
          <a:stretch/>
        </p:blipFill>
        <p:spPr bwMode="auto">
          <a:xfrm>
            <a:off x="32853" y="28083"/>
            <a:ext cx="4499992" cy="659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7" t="14981" r="42586" b="18910"/>
          <a:stretch/>
        </p:blipFill>
        <p:spPr bwMode="auto">
          <a:xfrm>
            <a:off x="4517003" y="576504"/>
            <a:ext cx="4670993" cy="605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510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8" t="12414" r="43191" b="17549"/>
          <a:stretch/>
        </p:blipFill>
        <p:spPr bwMode="auto">
          <a:xfrm>
            <a:off x="51238" y="188640"/>
            <a:ext cx="4638484" cy="651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t="15287" r="43448" b="24636"/>
          <a:stretch/>
        </p:blipFill>
        <p:spPr bwMode="auto">
          <a:xfrm>
            <a:off x="4507480" y="221674"/>
            <a:ext cx="4611732" cy="551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424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THIRD PART – ORAL EXAM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>
                <a:latin typeface="Cambria" pitchFamily="18" charset="0"/>
                <a:ea typeface="Cambria" pitchFamily="18" charset="0"/>
              </a:rPr>
              <a:t>It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consists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from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3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parts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pPr marL="731520" lvl="1" indent="-457200">
              <a:buAutoNum type="arabicPeriod"/>
            </a:pPr>
            <a:r>
              <a:rPr lang="cs-CZ" dirty="0" err="1" smtClean="0">
                <a:latin typeface="Cambria" pitchFamily="18" charset="0"/>
                <a:ea typeface="Cambria" pitchFamily="18" charset="0"/>
              </a:rPr>
              <a:t>Examiner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going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to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ask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you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some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questions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and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you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have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to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answer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. (2,5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minute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)</a:t>
            </a:r>
          </a:p>
          <a:p>
            <a:pPr marL="731520" lvl="1" indent="-457200">
              <a:buAutoNum type="arabicPeriod"/>
            </a:pPr>
            <a:r>
              <a:rPr lang="cs-CZ" dirty="0" smtClean="0">
                <a:latin typeface="Cambria" pitchFamily="18" charset="0"/>
                <a:ea typeface="Cambria" pitchFamily="18" charset="0"/>
              </a:rPr>
              <a:t>Picture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description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(4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minutes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)</a:t>
            </a:r>
            <a:br>
              <a:rPr lang="cs-CZ" dirty="0" smtClean="0">
                <a:latin typeface="Cambria" pitchFamily="18" charset="0"/>
                <a:ea typeface="Cambria" pitchFamily="18" charset="0"/>
              </a:rPr>
            </a:br>
            <a:r>
              <a:rPr lang="cs-CZ" dirty="0" smtClean="0">
                <a:latin typeface="Cambria" pitchFamily="18" charset="0"/>
                <a:ea typeface="Cambria" pitchFamily="18" charset="0"/>
              </a:rPr>
              <a:t>TASK 1: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choose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a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picture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and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describe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br>
              <a:rPr lang="cs-CZ" dirty="0" smtClean="0">
                <a:latin typeface="Cambria" pitchFamily="18" charset="0"/>
                <a:ea typeface="Cambria" pitchFamily="18" charset="0"/>
              </a:rPr>
            </a:br>
            <a:r>
              <a:rPr lang="cs-CZ" dirty="0" smtClean="0">
                <a:latin typeface="Cambria" pitchFamily="18" charset="0"/>
                <a:ea typeface="Cambria" pitchFamily="18" charset="0"/>
              </a:rPr>
              <a:t>TASK 2: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compare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two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picture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cs-CZ" dirty="0" smtClean="0">
                <a:latin typeface="Cambria" pitchFamily="18" charset="0"/>
                <a:ea typeface="Cambria" pitchFamily="18" charset="0"/>
              </a:rPr>
            </a:br>
            <a:r>
              <a:rPr lang="cs-CZ" dirty="0" smtClean="0">
                <a:latin typeface="Cambria" pitchFamily="18" charset="0"/>
                <a:ea typeface="Cambria" pitchFamily="18" charset="0"/>
              </a:rPr>
              <a:t>TASK 3: talk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about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how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you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prepared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for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maturita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exam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pPr marL="731520" lvl="1" indent="-457200">
              <a:buAutoNum type="arabicPeriod"/>
            </a:pPr>
            <a:r>
              <a:rPr lang="cs-CZ" dirty="0" smtClean="0">
                <a:latin typeface="Cambria" pitchFamily="18" charset="0"/>
                <a:ea typeface="Cambria" pitchFamily="18" charset="0"/>
              </a:rPr>
              <a:t>Talk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about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a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selected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topic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(6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minutes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)</a:t>
            </a:r>
            <a:endParaRPr lang="cs-CZ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32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3" t="14560" r="43707" b="17854"/>
          <a:stretch/>
        </p:blipFill>
        <p:spPr bwMode="auto">
          <a:xfrm>
            <a:off x="0" y="620688"/>
            <a:ext cx="4638165" cy="601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4" t="16668" r="43621" b="23257"/>
          <a:stretch/>
        </p:blipFill>
        <p:spPr bwMode="auto">
          <a:xfrm>
            <a:off x="4215126" y="620688"/>
            <a:ext cx="492887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115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>
                <a:latin typeface="Cambria" pitchFamily="18" charset="0"/>
                <a:ea typeface="Cambria" pitchFamily="18" charset="0"/>
              </a:rPr>
              <a:t>LANGUAGE COMPETENCE OF STUDENT NURSES</a:t>
            </a:r>
            <a:endParaRPr lang="cs-CZ" sz="28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87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  <a:ea typeface="Cambria" pitchFamily="18" charset="0"/>
              </a:rPr>
              <a:t>MEDICAL TOPICS IN FOREING LANGUAGE</a:t>
            </a:r>
            <a:endParaRPr lang="cs-CZ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  <a:ea typeface="Cambria" pitchFamily="18" charset="0"/>
              </a:rPr>
              <a:t>In Latin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our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students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learn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basics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like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parts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of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a body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medical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terms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r>
              <a:rPr lang="cs-CZ" dirty="0" smtClean="0">
                <a:latin typeface="Cambria" pitchFamily="18" charset="0"/>
                <a:ea typeface="Cambria" pitchFamily="18" charset="0"/>
              </a:rPr>
              <a:t>In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English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we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learn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body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parts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the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most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common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illneses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names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of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hospital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wards</a:t>
            </a:r>
            <a:r>
              <a:rPr lang="cs-CZ" dirty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etc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lvl="1"/>
            <a:r>
              <a:rPr lang="cs-CZ" dirty="0" err="1" smtClean="0">
                <a:latin typeface="Cambria" pitchFamily="18" charset="0"/>
                <a:ea typeface="Cambria" pitchFamily="18" charset="0"/>
              </a:rPr>
              <a:t>Also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some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of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our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presentations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and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esseys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are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about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nursing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medical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topics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r>
              <a:rPr lang="cs-CZ" dirty="0" smtClean="0">
                <a:latin typeface="Cambria" pitchFamily="18" charset="0"/>
                <a:ea typeface="Cambria" pitchFamily="18" charset="0"/>
              </a:rPr>
              <a:t>But </a:t>
            </a:r>
            <a:r>
              <a:rPr lang="cs-CZ" dirty="0" err="1">
                <a:latin typeface="Cambria" pitchFamily="18" charset="0"/>
                <a:ea typeface="Cambria" pitchFamily="18" charset="0"/>
              </a:rPr>
              <a:t>t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he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most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enriching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erasmus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like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this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one</a:t>
            </a:r>
            <a:r>
              <a:rPr lang="cs-CZ" dirty="0">
                <a:latin typeface="Cambria" pitchFamily="18" charset="0"/>
                <a:ea typeface="Cambria" pitchFamily="18" charset="0"/>
              </a:rPr>
              <a:t>.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80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  <a:ea typeface="Cambria" pitchFamily="18" charset="0"/>
              </a:rPr>
              <a:t>THANK YOU </a:t>
            </a:r>
            <a:endParaRPr lang="cs-CZ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4267200"/>
            <a:ext cx="8496944" cy="1143000"/>
          </a:xfrm>
        </p:spPr>
        <p:txBody>
          <a:bodyPr/>
          <a:lstStyle/>
          <a:p>
            <a:pPr algn="l"/>
            <a:r>
              <a:rPr lang="cs-CZ" dirty="0" smtClean="0">
                <a:latin typeface="Cambria" pitchFamily="18" charset="0"/>
                <a:ea typeface="Cambria" pitchFamily="18" charset="0"/>
              </a:rPr>
              <a:t>KAROLÍNA HURDÁLKOVÁ, VERONIKA BAJANOVÁ, KRISTÝNA BRUMLICHOVÁ</a:t>
            </a:r>
            <a:endParaRPr lang="cs-CZ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03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ambria" pitchFamily="18" charset="0"/>
                <a:ea typeface="Cambria" pitchFamily="18" charset="0"/>
              </a:rPr>
              <a:t>WHICH FOREING LANGUAGE CAN WE STUDY?</a:t>
            </a:r>
            <a:endParaRPr lang="cs-CZ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latin typeface="Cambria" pitchFamily="18" charset="0"/>
                <a:ea typeface="Cambria" pitchFamily="18" charset="0"/>
              </a:rPr>
              <a:t>The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most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common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English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pPr lvl="1"/>
            <a:r>
              <a:rPr lang="cs-CZ" dirty="0" err="1" smtClean="0">
                <a:latin typeface="Cambria" pitchFamily="18" charset="0"/>
                <a:ea typeface="Cambria" pitchFamily="18" charset="0"/>
              </a:rPr>
              <a:t>We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start to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learn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English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in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third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grade on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primary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school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a</a:t>
            </a:r>
            <a:r>
              <a:rPr lang="cs-CZ" dirty="0">
                <a:latin typeface="Cambria" pitchFamily="18" charset="0"/>
                <a:ea typeface="Cambria" pitchFamily="18" charset="0"/>
              </a:rPr>
              <a:t>	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(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some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students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has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learnt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since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kindergarden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)</a:t>
            </a:r>
          </a:p>
          <a:p>
            <a:r>
              <a:rPr lang="cs-CZ" dirty="0" smtClean="0">
                <a:latin typeface="Cambria" pitchFamily="18" charset="0"/>
                <a:ea typeface="Cambria" pitchFamily="18" charset="0"/>
              </a:rPr>
              <a:t>On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secondary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school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we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can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choose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our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second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language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pPr lvl="1"/>
            <a:r>
              <a:rPr lang="cs-CZ" dirty="0" err="1" smtClean="0">
                <a:latin typeface="Cambria" pitchFamily="18" charset="0"/>
                <a:ea typeface="Cambria" pitchFamily="18" charset="0"/>
              </a:rPr>
              <a:t>You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can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choose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from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German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Russian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Spanish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French</a:t>
            </a:r>
            <a:endParaRPr lang="cs-CZ" dirty="0">
              <a:latin typeface="Cambria" pitchFamily="18" charset="0"/>
              <a:ea typeface="Cambria" pitchFamily="18" charset="0"/>
            </a:endParaRPr>
          </a:p>
          <a:p>
            <a:r>
              <a:rPr lang="cs-CZ" dirty="0" err="1" smtClean="0">
                <a:latin typeface="Cambria" pitchFamily="18" charset="0"/>
                <a:ea typeface="Cambria" pitchFamily="18" charset="0"/>
              </a:rPr>
              <a:t>Vocational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school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a bit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different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our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school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offers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different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language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than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English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only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for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medical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Lyceum and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German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language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r>
              <a:rPr lang="cs-CZ" dirty="0" err="1" smtClean="0">
                <a:latin typeface="Cambria" pitchFamily="18" charset="0"/>
                <a:ea typeface="Cambria" pitchFamily="18" charset="0"/>
              </a:rPr>
              <a:t>Nurses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like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us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study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English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and in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the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first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year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Latin</a:t>
            </a:r>
          </a:p>
        </p:txBody>
      </p:sp>
    </p:spTree>
    <p:extLst>
      <p:ext uri="{BB962C8B-B14F-4D97-AF65-F5344CB8AC3E}">
        <p14:creationId xmlns:p14="http://schemas.microsoft.com/office/powerpoint/2010/main" val="3081119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mbria" pitchFamily="18" charset="0"/>
                <a:ea typeface="Cambria" pitchFamily="18" charset="0"/>
              </a:rPr>
              <a:t>ENGLISH ON SECONDARY MEDICAL SCHOOL </a:t>
            </a:r>
            <a:endParaRPr lang="cs-CZ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Cambria" pitchFamily="18" charset="0"/>
                <a:ea typeface="Cambria" pitchFamily="18" charset="0"/>
              </a:rPr>
              <a:t>As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we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said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before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>
                <a:latin typeface="Cambria" pitchFamily="18" charset="0"/>
                <a:ea typeface="Cambria" pitchFamily="18" charset="0"/>
              </a:rPr>
              <a:t>E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nglish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beeing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taught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since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first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year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r>
              <a:rPr lang="cs-CZ" dirty="0" err="1" smtClean="0">
                <a:latin typeface="Cambria" pitchFamily="18" charset="0"/>
                <a:ea typeface="Cambria" pitchFamily="18" charset="0"/>
              </a:rPr>
              <a:t>The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standart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four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lessons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per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week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r>
              <a:rPr lang="cs-CZ" dirty="0" err="1" smtClean="0">
                <a:latin typeface="Cambria" pitchFamily="18" charset="0"/>
                <a:ea typeface="Cambria" pitchFamily="18" charset="0"/>
              </a:rPr>
              <a:t>We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finish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our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studies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with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maturita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exam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which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tests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our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knowledge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of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level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B1 </a:t>
            </a:r>
            <a:r>
              <a:rPr lang="cs-CZ" dirty="0" err="1">
                <a:latin typeface="Cambria" pitchFamily="18" charset="0"/>
                <a:ea typeface="Cambria" pitchFamily="18" charset="0"/>
              </a:rPr>
              <a:t>E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nglish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pPr lvl="1"/>
            <a:r>
              <a:rPr lang="cs-CZ" dirty="0" err="1" smtClean="0">
                <a:latin typeface="Cambria" pitchFamily="18" charset="0"/>
                <a:ea typeface="Cambria" pitchFamily="18" charset="0"/>
              </a:rPr>
              <a:t>You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can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choose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between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English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Math</a:t>
            </a:r>
            <a:r>
              <a:rPr lang="cs-CZ" dirty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but majority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of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students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goes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for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the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English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r>
              <a:rPr lang="cs-CZ" dirty="0" err="1" smtClean="0">
                <a:latin typeface="Cambria" pitchFamily="18" charset="0"/>
                <a:ea typeface="Cambria" pitchFamily="18" charset="0"/>
              </a:rPr>
              <a:t>This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year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we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have</a:t>
            </a:r>
            <a:r>
              <a:rPr lang="cs-CZ" dirty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option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to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take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the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FCE test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where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you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get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level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B2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certificate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pPr lvl="1"/>
            <a:r>
              <a:rPr lang="cs-CZ" dirty="0" err="1" smtClean="0">
                <a:latin typeface="Cambria" pitchFamily="18" charset="0"/>
                <a:ea typeface="Cambria" pitchFamily="18" charset="0"/>
              </a:rPr>
              <a:t>You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have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to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pay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to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take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part in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it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r>
              <a:rPr lang="cs-CZ" dirty="0" err="1" smtClean="0">
                <a:latin typeface="Cambria" pitchFamily="18" charset="0"/>
                <a:ea typeface="Cambria" pitchFamily="18" charset="0"/>
              </a:rPr>
              <a:t>You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can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continue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learning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English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on university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higher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vocational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school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endParaRPr lang="cs-CZ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17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  <a:ea typeface="Cambria" pitchFamily="18" charset="0"/>
              </a:rPr>
              <a:t>HOW AVERAGE LESSON LOOKS LIKE?</a:t>
            </a:r>
            <a:endParaRPr lang="cs-CZ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>
                <a:latin typeface="Cambria" pitchFamily="18" charset="0"/>
                <a:ea typeface="Cambria" pitchFamily="18" charset="0"/>
              </a:rPr>
              <a:t>We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do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different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kinds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of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exercises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to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practise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on maturita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exam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pPr lvl="1"/>
            <a:r>
              <a:rPr lang="cs-CZ" dirty="0" err="1" smtClean="0">
                <a:latin typeface="Cambria" pitchFamily="18" charset="0"/>
                <a:ea typeface="Cambria" pitchFamily="18" charset="0"/>
              </a:rPr>
              <a:t>Reading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listening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writing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and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conversation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>
                <a:latin typeface="Cambria" pitchFamily="18" charset="0"/>
                <a:ea typeface="Cambria" pitchFamily="18" charset="0"/>
              </a:rPr>
              <a:t>A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lso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>
                <a:latin typeface="Cambria" pitchFamily="18" charset="0"/>
                <a:ea typeface="Cambria" pitchFamily="18" charset="0"/>
              </a:rPr>
              <a:t>w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have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to make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presentation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about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different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topic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related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to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English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(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once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twice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a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year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)</a:t>
            </a:r>
          </a:p>
          <a:p>
            <a:r>
              <a:rPr lang="cs-CZ" dirty="0" err="1" smtClean="0">
                <a:latin typeface="Cambria" pitchFamily="18" charset="0"/>
                <a:ea typeface="Cambria" pitchFamily="18" charset="0"/>
              </a:rPr>
              <a:t>Every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teacher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does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different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exercises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and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practises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but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all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students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are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going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to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be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prepared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for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their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maturita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exam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pPr lvl="1"/>
            <a:r>
              <a:rPr lang="cs-CZ" dirty="0" err="1" smtClean="0">
                <a:latin typeface="Cambria" pitchFamily="18" charset="0"/>
                <a:ea typeface="Cambria" pitchFamily="18" charset="0"/>
              </a:rPr>
              <a:t>It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also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depends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how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you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study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at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home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not just on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your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teacher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pPr marL="274320" lvl="1" indent="0">
              <a:buNone/>
            </a:pPr>
            <a:endParaRPr lang="cs-CZ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61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Cambria" pitchFamily="18" charset="0"/>
                <a:ea typeface="Cambria" pitchFamily="18" charset="0"/>
              </a:rPr>
              <a:t>TEXT BOOK AND WORKBOOK</a:t>
            </a:r>
            <a:endParaRPr lang="cs-CZ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074333" cy="424847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76871"/>
            <a:ext cx="2514575" cy="33527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64903"/>
            <a:ext cx="2448272" cy="308482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7544" y="5695541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>
                <a:latin typeface="Cambria" pitchFamily="18" charset="0"/>
                <a:ea typeface="Cambria" pitchFamily="18" charset="0"/>
              </a:rPr>
              <a:t>Also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We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can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order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Bridge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magazines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if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the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majority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of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students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agree</a:t>
            </a:r>
            <a:endParaRPr lang="cs-CZ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22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HOW MATURITA EXAM WORKS?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>
                <a:latin typeface="Cambria" pitchFamily="18" charset="0"/>
                <a:ea typeface="Cambria" pitchFamily="18" charset="0"/>
              </a:rPr>
              <a:t>It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has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three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parts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cs-CZ" dirty="0" err="1" smtClean="0">
                <a:latin typeface="Cambria" pitchFamily="18" charset="0"/>
                <a:ea typeface="Cambria" pitchFamily="18" charset="0"/>
              </a:rPr>
              <a:t>Essey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err="1" smtClean="0">
                <a:latin typeface="Cambria" pitchFamily="18" charset="0"/>
                <a:ea typeface="Cambria" pitchFamily="18" charset="0"/>
              </a:rPr>
              <a:t>Didactic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test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>
                <a:latin typeface="Cambria" pitchFamily="18" charset="0"/>
                <a:ea typeface="Cambria" pitchFamily="18" charset="0"/>
              </a:rPr>
              <a:t>Oral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exam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044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mbria" pitchFamily="18" charset="0"/>
                <a:ea typeface="Cambria" pitchFamily="18" charset="0"/>
              </a:rPr>
              <a:t>FIRST PART – ESSEY</a:t>
            </a:r>
            <a:endParaRPr lang="cs-CZ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931224" cy="4937760"/>
          </a:xfrm>
        </p:spPr>
        <p:txBody>
          <a:bodyPr/>
          <a:lstStyle/>
          <a:p>
            <a:r>
              <a:rPr lang="cs-CZ" dirty="0" err="1" smtClean="0">
                <a:latin typeface="Cambria" pitchFamily="18" charset="0"/>
                <a:ea typeface="Cambria" pitchFamily="18" charset="0"/>
              </a:rPr>
              <a:t>Here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an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example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of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br>
              <a:rPr lang="cs-CZ" dirty="0" smtClean="0">
                <a:latin typeface="Cambria" pitchFamily="18" charset="0"/>
                <a:ea typeface="Cambria" pitchFamily="18" charset="0"/>
              </a:rPr>
            </a:br>
            <a:r>
              <a:rPr lang="cs-CZ" dirty="0" err="1" smtClean="0">
                <a:latin typeface="Cambria" pitchFamily="18" charset="0"/>
                <a:ea typeface="Cambria" pitchFamily="18" charset="0"/>
              </a:rPr>
              <a:t>assigmnent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r>
              <a:rPr lang="cs-CZ" dirty="0" err="1" smtClean="0">
                <a:latin typeface="Cambria" pitchFamily="18" charset="0"/>
                <a:ea typeface="Cambria" pitchFamily="18" charset="0"/>
              </a:rPr>
              <a:t>You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can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choose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topic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of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your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cs-CZ" dirty="0" smtClean="0">
                <a:latin typeface="Cambria" pitchFamily="18" charset="0"/>
                <a:ea typeface="Cambria" pitchFamily="18" charset="0"/>
              </a:rPr>
            </a:br>
            <a:r>
              <a:rPr lang="cs-CZ" dirty="0" err="1" smtClean="0">
                <a:latin typeface="Cambria" pitchFamily="18" charset="0"/>
                <a:ea typeface="Cambria" pitchFamily="18" charset="0"/>
              </a:rPr>
              <a:t>essey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from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it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r>
              <a:rPr lang="cs-CZ" dirty="0" err="1" smtClean="0">
                <a:latin typeface="Cambria" pitchFamily="18" charset="0"/>
                <a:ea typeface="Cambria" pitchFamily="18" charset="0"/>
              </a:rPr>
              <a:t>The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topics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vary in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stylistic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types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r>
              <a:rPr lang="cs-CZ" dirty="0" err="1" smtClean="0">
                <a:latin typeface="Cambria" pitchFamily="18" charset="0"/>
                <a:ea typeface="Cambria" pitchFamily="18" charset="0"/>
              </a:rPr>
              <a:t>The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range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of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words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from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200</a:t>
            </a:r>
            <a:br>
              <a:rPr lang="cs-CZ" dirty="0" smtClean="0">
                <a:latin typeface="Cambria" pitchFamily="18" charset="0"/>
                <a:ea typeface="Cambria" pitchFamily="18" charset="0"/>
              </a:rPr>
            </a:br>
            <a:r>
              <a:rPr lang="cs-CZ" dirty="0" smtClean="0">
                <a:latin typeface="Cambria" pitchFamily="18" charset="0"/>
                <a:ea typeface="Cambria" pitchFamily="18" charset="0"/>
              </a:rPr>
              <a:t>to 230 (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depends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on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the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assi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-</a:t>
            </a:r>
            <a:br>
              <a:rPr lang="cs-CZ" dirty="0" smtClean="0">
                <a:latin typeface="Cambria" pitchFamily="18" charset="0"/>
                <a:ea typeface="Cambria" pitchFamily="18" charset="0"/>
              </a:rPr>
            </a:br>
            <a:r>
              <a:rPr lang="cs-CZ" dirty="0" err="1" smtClean="0">
                <a:latin typeface="Cambria" pitchFamily="18" charset="0"/>
                <a:ea typeface="Cambria" pitchFamily="18" charset="0"/>
              </a:rPr>
              <a:t>ment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) </a:t>
            </a:r>
          </a:p>
          <a:p>
            <a:r>
              <a:rPr lang="cs-CZ" dirty="0" err="1" smtClean="0">
                <a:latin typeface="Cambria" pitchFamily="18" charset="0"/>
                <a:ea typeface="Cambria" pitchFamily="18" charset="0"/>
              </a:rPr>
              <a:t>The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time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limit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60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minutes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pPr lvl="1"/>
            <a:r>
              <a:rPr lang="cs-CZ" dirty="0" err="1" smtClean="0">
                <a:latin typeface="Cambria" pitchFamily="18" charset="0"/>
                <a:ea typeface="Cambria" pitchFamily="18" charset="0"/>
              </a:rPr>
              <a:t>Students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with</a:t>
            </a:r>
            <a:r>
              <a:rPr lang="cs-CZ" dirty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disablities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have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cs-CZ" dirty="0" smtClean="0">
                <a:latin typeface="Cambria" pitchFamily="18" charset="0"/>
                <a:ea typeface="Cambria" pitchFamily="18" charset="0"/>
              </a:rPr>
            </a:br>
            <a:r>
              <a:rPr lang="cs-CZ" dirty="0" smtClean="0">
                <a:latin typeface="Cambria" pitchFamily="18" charset="0"/>
                <a:ea typeface="Cambria" pitchFamily="18" charset="0"/>
              </a:rPr>
              <a:t>more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time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5" t="14282" r="44068" b="13226"/>
          <a:stretch/>
        </p:blipFill>
        <p:spPr bwMode="auto">
          <a:xfrm>
            <a:off x="5364088" y="332656"/>
            <a:ext cx="3580733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2724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  <a:ea typeface="Cambria" pitchFamily="18" charset="0"/>
              </a:rPr>
              <a:t>SECOND PART – DIDACTIC TEST</a:t>
            </a:r>
            <a:endParaRPr lang="cs-CZ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>
                <a:latin typeface="Cambria" pitchFamily="18" charset="0"/>
                <a:ea typeface="Cambria" pitchFamily="18" charset="0"/>
              </a:rPr>
              <a:t>It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a test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consisted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from</a:t>
            </a:r>
            <a:r>
              <a:rPr lang="cs-CZ" dirty="0">
                <a:latin typeface="Cambria" pitchFamily="18" charset="0"/>
                <a:ea typeface="Cambria" pitchFamily="18" charset="0"/>
              </a:rPr>
              <a:t> 2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parts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cs-CZ" dirty="0" err="1" smtClean="0">
                <a:latin typeface="Cambria" pitchFamily="18" charset="0"/>
                <a:ea typeface="Cambria" pitchFamily="18" charset="0"/>
              </a:rPr>
              <a:t>Listening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pPr marL="514350" indent="-514350">
              <a:buAutoNum type="arabicPeriod"/>
            </a:pPr>
            <a:r>
              <a:rPr lang="cs-CZ" dirty="0" err="1" smtClean="0">
                <a:latin typeface="Cambria" pitchFamily="18" charset="0"/>
                <a:ea typeface="Cambria" pitchFamily="18" charset="0"/>
              </a:rPr>
              <a:t>Writing</a:t>
            </a:r>
            <a:r>
              <a:rPr lang="cs-CZ" dirty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and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language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competence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r>
              <a:rPr lang="cs-CZ" dirty="0" err="1" smtClean="0">
                <a:latin typeface="Cambria" pitchFamily="18" charset="0"/>
                <a:ea typeface="Cambria" pitchFamily="18" charset="0"/>
              </a:rPr>
              <a:t>You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have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40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minutes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for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listening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part and 70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minutes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for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the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writing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and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language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competence</a:t>
            </a:r>
            <a:endParaRPr lang="cs-CZ" dirty="0" smtClean="0">
              <a:latin typeface="Cambria" pitchFamily="18" charset="0"/>
              <a:ea typeface="Cambria" pitchFamily="18" charset="0"/>
            </a:endParaRPr>
          </a:p>
          <a:p>
            <a:r>
              <a:rPr lang="cs-CZ" dirty="0" smtClean="0">
                <a:latin typeface="Cambria" pitchFamily="18" charset="0"/>
                <a:ea typeface="Cambria" pitchFamily="18" charset="0"/>
              </a:rPr>
              <a:t>To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pass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the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test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you</a:t>
            </a:r>
            <a:r>
              <a:rPr lang="cs-CZ" dirty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need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42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points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(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that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is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cs-CZ" dirty="0" err="1" smtClean="0">
                <a:latin typeface="Cambria" pitchFamily="18" charset="0"/>
                <a:ea typeface="Cambria" pitchFamily="18" charset="0"/>
              </a:rPr>
              <a:t>the</a:t>
            </a:r>
            <a:r>
              <a:rPr lang="cs-CZ" dirty="0" smtClean="0">
                <a:latin typeface="Cambria" pitchFamily="18" charset="0"/>
                <a:ea typeface="Cambria" pitchFamily="18" charset="0"/>
              </a:rPr>
              <a:t> minimum)</a:t>
            </a:r>
          </a:p>
        </p:txBody>
      </p:sp>
    </p:spTree>
    <p:extLst>
      <p:ext uri="{BB962C8B-B14F-4D97-AF65-F5344CB8AC3E}">
        <p14:creationId xmlns:p14="http://schemas.microsoft.com/office/powerpoint/2010/main" val="3489584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170</TotalTime>
  <Words>391</Words>
  <Application>Microsoft Office PowerPoint</Application>
  <PresentationFormat>Předvádění na obrazovce (4:3)</PresentationFormat>
  <Paragraphs>55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Bookman Old Style</vt:lpstr>
      <vt:lpstr>Cambria</vt:lpstr>
      <vt:lpstr>Gill Sans MT</vt:lpstr>
      <vt:lpstr>Wingdings</vt:lpstr>
      <vt:lpstr>Wingdings 3</vt:lpstr>
      <vt:lpstr>Původ</vt:lpstr>
      <vt:lpstr>Prezentace aplikace PowerPoint</vt:lpstr>
      <vt:lpstr>LANGUAGE COMPETENCE OF STUDENT NURSES</vt:lpstr>
      <vt:lpstr>WHICH FOREING LANGUAGE CAN WE STUDY?</vt:lpstr>
      <vt:lpstr>ENGLISH ON SECONDARY MEDICAL SCHOOL </vt:lpstr>
      <vt:lpstr>HOW AVERAGE LESSON LOOKS LIKE?</vt:lpstr>
      <vt:lpstr>TEXT BOOK AND WORKBOOK</vt:lpstr>
      <vt:lpstr>HOW MATURITA EXAM WORKS?</vt:lpstr>
      <vt:lpstr>FIRST PART – ESSEY</vt:lpstr>
      <vt:lpstr>SECOND PART – DIDACTIC TEST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THIRD PART – ORAL EXAM</vt:lpstr>
      <vt:lpstr>v</vt:lpstr>
      <vt:lpstr>MEDICAL TOPICS IN FOREING LANGUAGE</vt:lpstr>
      <vt:lpstr>THANK YOU 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COMPETENCE OF STUDENT NURSES</dc:title>
  <dc:creator>Karolína Hurdálková</dc:creator>
  <cp:lastModifiedBy>Miluše Matějcová</cp:lastModifiedBy>
  <cp:revision>24</cp:revision>
  <dcterms:created xsi:type="dcterms:W3CDTF">2022-09-17T15:42:55Z</dcterms:created>
  <dcterms:modified xsi:type="dcterms:W3CDTF">2023-06-22T08:20:30Z</dcterms:modified>
</cp:coreProperties>
</file>