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embeddedFontLs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XrqlqTBlqfc352VpEpgayuk1w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9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3273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152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9194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352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221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110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57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533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0757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50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39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54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023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87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e titel en teks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title"/>
          </p:nvPr>
        </p:nvSpPr>
        <p:spPr>
          <a:xfrm rot="5400000">
            <a:off x="7413033" y="2022229"/>
            <a:ext cx="5897562" cy="240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1"/>
          </p:nvPr>
        </p:nvSpPr>
        <p:spPr>
          <a:xfrm rot="5400000">
            <a:off x="1876064" y="-763226"/>
            <a:ext cx="5897562" cy="79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dt" idx="10"/>
          </p:nvPr>
        </p:nvSpPr>
        <p:spPr>
          <a:xfrm>
            <a:off x="838200" y="6422854"/>
            <a:ext cx="2743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ftr" idx="11"/>
          </p:nvPr>
        </p:nvSpPr>
        <p:spPr>
          <a:xfrm>
            <a:off x="3776135" y="6422854"/>
            <a:ext cx="42796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sldNum" idx="12"/>
          </p:nvPr>
        </p:nvSpPr>
        <p:spPr>
          <a:xfrm>
            <a:off x="8073048" y="6422854"/>
            <a:ext cx="879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ekop" type="secHead">
  <p:cSld name="SECTION_HEADER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ekop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1"/>
          </p:nvPr>
        </p:nvSpPr>
        <p:spPr>
          <a:xfrm>
            <a:off x="1205344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2"/>
          </p:nvPr>
        </p:nvSpPr>
        <p:spPr>
          <a:xfrm>
            <a:off x="6230391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2"/>
          </p:nvPr>
        </p:nvSpPr>
        <p:spPr>
          <a:xfrm>
            <a:off x="1207008" y="2656566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3"/>
          </p:nvPr>
        </p:nvSpPr>
        <p:spPr>
          <a:xfrm>
            <a:off x="6231230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4"/>
          </p:nvPr>
        </p:nvSpPr>
        <p:spPr>
          <a:xfrm>
            <a:off x="6231230" y="2656564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body" idx="1"/>
          </p:nvPr>
        </p:nvSpPr>
        <p:spPr>
          <a:xfrm>
            <a:off x="1207008" y="2120054"/>
            <a:ext cx="612648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2"/>
          </p:nvPr>
        </p:nvSpPr>
        <p:spPr>
          <a:xfrm>
            <a:off x="7789023" y="2147486"/>
            <a:ext cx="3200400" cy="34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>
            <a:spLocks noGrp="1"/>
          </p:cNvSpPr>
          <p:nvPr>
            <p:ph type="pic" idx="2"/>
          </p:nvPr>
        </p:nvSpPr>
        <p:spPr>
          <a:xfrm>
            <a:off x="1280160" y="2211494"/>
            <a:ext cx="6126480" cy="3931920"/>
          </a:xfrm>
          <a:prstGeom prst="rect">
            <a:avLst/>
          </a:prstGeom>
          <a:solidFill>
            <a:srgbClr val="F7F7F7"/>
          </a:solidFill>
          <a:ln>
            <a:noFill/>
          </a:ln>
        </p:spPr>
      </p:sp>
      <p:sp>
        <p:nvSpPr>
          <p:cNvPr id="71" name="Google Shape;71;p37"/>
          <p:cNvSpPr txBox="1">
            <a:spLocks noGrp="1"/>
          </p:cNvSpPr>
          <p:nvPr>
            <p:ph type="body" idx="1"/>
          </p:nvPr>
        </p:nvSpPr>
        <p:spPr>
          <a:xfrm>
            <a:off x="7790688" y="2150621"/>
            <a:ext cx="3200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body" idx="1"/>
          </p:nvPr>
        </p:nvSpPr>
        <p:spPr>
          <a:xfrm rot="5400000">
            <a:off x="3991839" y="-777240"/>
            <a:ext cx="4206240" cy="97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0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WHO?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05" name="Google Shape;205;p9"/>
          <p:cNvSpPr txBox="1">
            <a:spLocks noGrp="1"/>
          </p:cNvSpPr>
          <p:nvPr>
            <p:ph type="body" idx="1"/>
          </p:nvPr>
        </p:nvSpPr>
        <p:spPr>
          <a:xfrm>
            <a:off x="0" y="1792935"/>
            <a:ext cx="4305151" cy="494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Adults who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because of their state of health are unable to exercise their personal rights or manage their property themselves.</a:t>
            </a:r>
            <a:endParaRPr/>
          </a:p>
          <a:p>
            <a:pPr marL="411480" lvl="1" indent="-18288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000"/>
              <a:buChar char="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people with dementia</a:t>
            </a:r>
            <a:endParaRPr/>
          </a:p>
          <a:p>
            <a:pPr marL="411480" lvl="1" indent="-18288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000"/>
              <a:buChar char="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Coma patients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11480" lvl="1" indent="-18288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000"/>
              <a:buChar char="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people with an intellectual disability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11480" lvl="1" indent="-18288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000"/>
              <a:buChar char="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psychiatric patients. Who waste their income on useless expenses (for example, due to a mental disorder).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82880" lvl="0" indent="-74929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1700"/>
              <a:buNone/>
            </a:pPr>
            <a:endParaRPr sz="1700"/>
          </a:p>
        </p:txBody>
      </p:sp>
      <p:sp>
        <p:nvSpPr>
          <p:cNvPr id="206" name="Google Shape;206;p9"/>
          <p:cNvSpPr/>
          <p:nvPr/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 l="25665" r="29396" b="-1"/>
          <a:stretch/>
        </p:blipFill>
        <p:spPr>
          <a:xfrm>
            <a:off x="5097115" y="496400"/>
            <a:ext cx="3528391" cy="588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4">
            <a:alphaModFix/>
          </a:blip>
          <a:srcRect l="21448" r="20974" b="-2"/>
          <a:stretch/>
        </p:blipFill>
        <p:spPr>
          <a:xfrm>
            <a:off x="8786373" y="496401"/>
            <a:ext cx="2919437" cy="285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5">
            <a:alphaModFix/>
          </a:blip>
          <a:srcRect l="26710" r="18213" b="-1"/>
          <a:stretch/>
        </p:blipFill>
        <p:spPr>
          <a:xfrm>
            <a:off x="8786373" y="3509433"/>
            <a:ext cx="2919437" cy="2875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REQUEST</a:t>
            </a:r>
            <a:endParaRPr/>
          </a:p>
        </p:txBody>
      </p:sp>
      <p:sp>
        <p:nvSpPr>
          <p:cNvPr id="215" name="Google Shape;215;p10"/>
          <p:cNvSpPr txBox="1">
            <a:spLocks noGrp="1"/>
          </p:cNvSpPr>
          <p:nvPr>
            <p:ph type="body" idx="1"/>
          </p:nvPr>
        </p:nvSpPr>
        <p:spPr>
          <a:xfrm>
            <a:off x="1202920" y="2011680"/>
            <a:ext cx="626364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By: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the person to be protected himself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his family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another interested party (such as a neighbour, a carer or a social worker)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by the public prosecutor.</a:t>
            </a:r>
            <a:endParaRPr sz="2800"/>
          </a:p>
        </p:txBody>
      </p:sp>
      <p:pic>
        <p:nvPicPr>
          <p:cNvPr id="216" name="Google Shape;216;p10" descr="One in a crowd"/>
          <p:cNvPicPr preferRelativeResize="0"/>
          <p:nvPr/>
        </p:nvPicPr>
        <p:blipFill rotWithShape="1">
          <a:blip r:embed="rId3">
            <a:alphaModFix/>
          </a:blip>
          <a:srcRect l="21760" r="13573" b="3"/>
          <a:stretch/>
        </p:blipFill>
        <p:spPr>
          <a:xfrm>
            <a:off x="7847215" y="1822028"/>
            <a:ext cx="4342220" cy="5035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WHY?</a:t>
            </a:r>
            <a:endParaRPr/>
          </a:p>
        </p:txBody>
      </p:sp>
      <p:grpSp>
        <p:nvGrpSpPr>
          <p:cNvPr id="222" name="Google Shape;222;p11"/>
          <p:cNvGrpSpPr/>
          <p:nvPr/>
        </p:nvGrpSpPr>
        <p:grpSpPr>
          <a:xfrm>
            <a:off x="1202919" y="2020542"/>
            <a:ext cx="9784079" cy="4188514"/>
            <a:chOff x="0" y="8862"/>
            <a:chExt cx="9784079" cy="4188514"/>
          </a:xfrm>
        </p:grpSpPr>
        <p:sp>
          <p:nvSpPr>
            <p:cNvPr id="223" name="Google Shape;223;p11"/>
            <p:cNvSpPr/>
            <p:nvPr/>
          </p:nvSpPr>
          <p:spPr>
            <a:xfrm>
              <a:off x="0" y="8862"/>
              <a:ext cx="9784079" cy="99312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1"/>
            <p:cNvSpPr txBox="1"/>
            <p:nvPr/>
          </p:nvSpPr>
          <p:spPr>
            <a:xfrm>
              <a:off x="48481" y="57343"/>
              <a:ext cx="9687117" cy="896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orbe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the management of goods and the management of personal rights</a:t>
              </a:r>
              <a:r>
                <a:rPr lang="en-US" sz="25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.</a:t>
              </a:r>
              <a:endParaRPr sz="2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0" y="1073991"/>
              <a:ext cx="9784079" cy="99312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 txBox="1"/>
            <p:nvPr/>
          </p:nvSpPr>
          <p:spPr>
            <a:xfrm>
              <a:off x="48481" y="1122472"/>
              <a:ext cx="9687117" cy="896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orbe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You can obtain extrajudicial protection by giving a power of attorney to someone you trust to perform certain acts on your behalf. </a:t>
              </a:r>
              <a:endParaRPr sz="2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0" y="2139120"/>
              <a:ext cx="9784079" cy="99312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 txBox="1"/>
            <p:nvPr/>
          </p:nvSpPr>
          <p:spPr>
            <a:xfrm>
              <a:off x="48481" y="2187601"/>
              <a:ext cx="9687117" cy="896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orbe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The mandate must be given while you are still able to do everything yourself. </a:t>
              </a:r>
              <a:endParaRPr sz="2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0" y="3204248"/>
              <a:ext cx="9784079" cy="99312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 txBox="1"/>
            <p:nvPr/>
          </p:nvSpPr>
          <p:spPr>
            <a:xfrm>
              <a:off x="48481" y="3252729"/>
              <a:ext cx="9687117" cy="896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orbe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You decide when the power of attorney takes effect (for example, when you become incapacitated) and you can also stop it at any time.</a:t>
              </a:r>
              <a:endParaRPr sz="2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HOW?</a:t>
            </a:r>
            <a:endParaRPr/>
          </a:p>
        </p:txBody>
      </p:sp>
      <p:grpSp>
        <p:nvGrpSpPr>
          <p:cNvPr id="236" name="Google Shape;236;p12"/>
          <p:cNvGrpSpPr/>
          <p:nvPr/>
        </p:nvGrpSpPr>
        <p:grpSpPr>
          <a:xfrm>
            <a:off x="1202919" y="2127408"/>
            <a:ext cx="9784078" cy="3974783"/>
            <a:chOff x="0" y="115728"/>
            <a:chExt cx="9784078" cy="3974783"/>
          </a:xfrm>
        </p:grpSpPr>
        <p:sp>
          <p:nvSpPr>
            <p:cNvPr id="237" name="Google Shape;237;p12"/>
            <p:cNvSpPr/>
            <p:nvPr/>
          </p:nvSpPr>
          <p:spPr>
            <a:xfrm>
              <a:off x="0" y="115728"/>
              <a:ext cx="3057524" cy="1834515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2"/>
            <p:cNvSpPr txBox="1"/>
            <p:nvPr/>
          </p:nvSpPr>
          <p:spPr>
            <a:xfrm>
              <a:off x="0" y="115728"/>
              <a:ext cx="3057524" cy="1834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The intervention of the judge is necessary </a:t>
              </a:r>
              <a:endPara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3363277" y="115728"/>
              <a:ext cx="3057524" cy="1834515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2"/>
            <p:cNvSpPr txBox="1"/>
            <p:nvPr/>
          </p:nvSpPr>
          <p:spPr>
            <a:xfrm>
              <a:off x="3363277" y="115728"/>
              <a:ext cx="3057524" cy="1834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The justice of the peace will appoint one (or more) administrators who will assist or represent the protected person.</a:t>
              </a:r>
              <a:endPara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6726554" y="115728"/>
              <a:ext cx="3057524" cy="1834515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2"/>
            <p:cNvSpPr txBox="1"/>
            <p:nvPr/>
          </p:nvSpPr>
          <p:spPr>
            <a:xfrm>
              <a:off x="6726554" y="115728"/>
              <a:ext cx="3057524" cy="1834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The justice of the peace provides protection tailored to the person. In doing so, he will take into account what the protected person is still able to do. </a:t>
              </a:r>
              <a:endPara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1681638" y="2255996"/>
              <a:ext cx="3057524" cy="1834515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2"/>
            <p:cNvSpPr txBox="1"/>
            <p:nvPr/>
          </p:nvSpPr>
          <p:spPr>
            <a:xfrm>
              <a:off x="1681638" y="2255996"/>
              <a:ext cx="3057524" cy="1834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He determines whether the protection is only necessary for the person, the goods or both.</a:t>
              </a:r>
              <a:endPara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5044916" y="2255996"/>
              <a:ext cx="3057524" cy="1834515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2"/>
            <p:cNvSpPr txBox="1"/>
            <p:nvPr/>
          </p:nvSpPr>
          <p:spPr>
            <a:xfrm>
              <a:off x="5044916" y="2255996"/>
              <a:ext cx="3057524" cy="1834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The court also determines whether only assistance or representation is required from the protected person</a:t>
              </a:r>
              <a:r>
                <a:rPr lang="en-US" sz="20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.</a:t>
              </a:r>
              <a:endPara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ASSISTANCE              ≠      REPRESENTATION </a:t>
            </a:r>
            <a:endParaRPr/>
          </a:p>
        </p:txBody>
      </p:sp>
      <p:pic>
        <p:nvPicPr>
          <p:cNvPr id="252" name="Google Shape;252;p13" descr="Afbeelding met persoon, binnen, hand, voeten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l="5112" r="8376" b="1"/>
          <a:stretch/>
        </p:blipFill>
        <p:spPr>
          <a:xfrm>
            <a:off x="7847215" y="1822028"/>
            <a:ext cx="4342220" cy="50359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13"/>
          <p:cNvGrpSpPr/>
          <p:nvPr/>
        </p:nvGrpSpPr>
        <p:grpSpPr>
          <a:xfrm>
            <a:off x="235193" y="2569554"/>
            <a:ext cx="7228185" cy="3090490"/>
            <a:chOff x="3181" y="557874"/>
            <a:chExt cx="7228185" cy="3090490"/>
          </a:xfrm>
        </p:grpSpPr>
        <p:sp>
          <p:nvSpPr>
            <p:cNvPr id="254" name="Google Shape;254;p13"/>
            <p:cNvSpPr/>
            <p:nvPr/>
          </p:nvSpPr>
          <p:spPr>
            <a:xfrm>
              <a:off x="3181" y="557874"/>
              <a:ext cx="2865379" cy="2801534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00617" y="840439"/>
              <a:ext cx="2865379" cy="280153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F13E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 txBox="1"/>
            <p:nvPr/>
          </p:nvSpPr>
          <p:spPr>
            <a:xfrm>
              <a:off x="382671" y="922493"/>
              <a:ext cx="2701271" cy="2637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Assistance: the protected person acts himself, but not independently - the administrator must agree.</a:t>
              </a:r>
              <a:endPara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463432" y="557874"/>
              <a:ext cx="3470498" cy="2807925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15875" dir="5400000" algn="ctr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760868" y="840439"/>
              <a:ext cx="3470498" cy="28079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F13E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 txBox="1"/>
            <p:nvPr/>
          </p:nvSpPr>
          <p:spPr>
            <a:xfrm>
              <a:off x="3843109" y="922680"/>
              <a:ext cx="3306016" cy="2643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Representation: the administrator acts in the place of the protected person. The administrator must involve and inform the protected person in this.</a:t>
              </a:r>
              <a:endPara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>
            <a:spLocks noGrp="1"/>
          </p:cNvSpPr>
          <p:nvPr>
            <p:ph type="ctrTitle"/>
          </p:nvPr>
        </p:nvSpPr>
        <p:spPr>
          <a:xfrm>
            <a:off x="4963246" y="2194560"/>
            <a:ext cx="6905666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rbel"/>
              <a:buNone/>
            </a:pPr>
            <a:r>
              <a:rPr lang="en-US" sz="4800"/>
              <a:t>FIXATION</a:t>
            </a:r>
            <a:br>
              <a:rPr lang="en-US" sz="4800"/>
            </a:br>
            <a:r>
              <a:rPr lang="en-US" sz="4400"/>
              <a:t>PHYSICAL RESTRAINT </a:t>
            </a:r>
            <a:endParaRPr sz="4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 txBox="1">
            <a:spLocks noGrp="1"/>
          </p:cNvSpPr>
          <p:nvPr>
            <p:ph type="subTitle" idx="1"/>
          </p:nvPr>
        </p:nvSpPr>
        <p:spPr>
          <a:xfrm>
            <a:off x="4963246" y="3996250"/>
            <a:ext cx="6905666" cy="194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2" name="Google Shape;1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276" y="1568441"/>
            <a:ext cx="3374654" cy="178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" descr="Een close-up van een logo&#10;&#10;Beschrijving automatisch gegenereerd"/>
          <p:cNvPicPr preferRelativeResize="0"/>
          <p:nvPr/>
        </p:nvPicPr>
        <p:blipFill rotWithShape="1">
          <a:blip r:embed="rId4">
            <a:alphaModFix/>
          </a:blip>
          <a:srcRect l="12064" r="17052" b="1"/>
          <a:stretch/>
        </p:blipFill>
        <p:spPr>
          <a:xfrm>
            <a:off x="623300" y="3504370"/>
            <a:ext cx="3385630" cy="268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title"/>
          </p:nvPr>
        </p:nvSpPr>
        <p:spPr>
          <a:xfrm>
            <a:off x="0" y="2047164"/>
            <a:ext cx="12191999" cy="1838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00">
              <a:solidFill>
                <a:schemeClr val="lt1"/>
              </a:solidFill>
            </a:endParaRPr>
          </a:p>
        </p:txBody>
      </p:sp>
      <p:sp>
        <p:nvSpPr>
          <p:cNvPr id="129" name="Google Shape;129;p2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In general: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The use of physical restraint is not allowed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0612" y="179034"/>
            <a:ext cx="5121654" cy="340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7540358" y="2224216"/>
            <a:ext cx="4651642" cy="17381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7663070" y="2338928"/>
            <a:ext cx="4134677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>
                <a:solidFill>
                  <a:schemeClr val="dk2"/>
                </a:solidFill>
              </a:rPr>
              <a:t>PHYSICAL RESTRAINT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39" name="Google Shape;139;p3"/>
          <p:cNvGrpSpPr/>
          <p:nvPr/>
        </p:nvGrpSpPr>
        <p:grpSpPr>
          <a:xfrm>
            <a:off x="965199" y="1263696"/>
            <a:ext cx="5606327" cy="4339546"/>
            <a:chOff x="0" y="335887"/>
            <a:chExt cx="5606327" cy="4339546"/>
          </a:xfrm>
        </p:grpSpPr>
        <p:sp>
          <p:nvSpPr>
            <p:cNvPr id="140" name="Google Shape;140;p3"/>
            <p:cNvSpPr/>
            <p:nvPr/>
          </p:nvSpPr>
          <p:spPr>
            <a:xfrm>
              <a:off x="0" y="335887"/>
              <a:ext cx="5606327" cy="1398515"/>
            </a:xfrm>
            <a:prstGeom prst="roundRect">
              <a:avLst>
                <a:gd name="adj" fmla="val 16667"/>
              </a:avLst>
            </a:prstGeom>
            <a:solidFill>
              <a:srgbClr val="A5D02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68270" y="404157"/>
              <a:ext cx="5469787" cy="12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orbe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An exception for physical restraint use can be made</a:t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0" y="1806402"/>
              <a:ext cx="5606327" cy="1398515"/>
            </a:xfrm>
            <a:prstGeom prst="roundRect">
              <a:avLst>
                <a:gd name="adj" fmla="val 16667"/>
              </a:avLst>
            </a:prstGeom>
            <a:solidFill>
              <a:srgbClr val="26CE1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68270" y="1874672"/>
              <a:ext cx="5469787" cy="12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orbe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provided that legal considerations are respected and there is strict compliance with the existing regulations. </a:t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0" y="3276918"/>
              <a:ext cx="5606327" cy="1398515"/>
            </a:xfrm>
            <a:prstGeom prst="roundRect">
              <a:avLst>
                <a:gd name="adj" fmla="val 16667"/>
              </a:avLst>
            </a:prstGeom>
            <a:solidFill>
              <a:srgbClr val="06CB7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68270" y="3345188"/>
              <a:ext cx="5469787" cy="12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orbe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In Belgium, only nurses and physicians are allowed to apply physical restraints in the context of providing healthcare.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0" y="0"/>
            <a:ext cx="754197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0" y="2224216"/>
            <a:ext cx="7543800" cy="17381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749804" y="2338928"/>
            <a:ext cx="6006596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>
                <a:solidFill>
                  <a:schemeClr val="dk2"/>
                </a:solidFill>
              </a:rPr>
              <a:t>PHYSICAL RESTRAINT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54" name="Google Shape;154;p4"/>
          <p:cNvGrpSpPr/>
          <p:nvPr/>
        </p:nvGrpSpPr>
        <p:grpSpPr>
          <a:xfrm>
            <a:off x="7656394" y="635215"/>
            <a:ext cx="3891226" cy="4990861"/>
            <a:chOff x="0" y="266724"/>
            <a:chExt cx="3891226" cy="4990861"/>
          </a:xfrm>
        </p:grpSpPr>
        <p:sp>
          <p:nvSpPr>
            <p:cNvPr id="155" name="Google Shape;155;p4"/>
            <p:cNvSpPr/>
            <p:nvPr/>
          </p:nvSpPr>
          <p:spPr>
            <a:xfrm>
              <a:off x="0" y="266724"/>
              <a:ext cx="3891226" cy="1630980"/>
            </a:xfrm>
            <a:prstGeom prst="roundRect">
              <a:avLst>
                <a:gd name="adj" fmla="val 16667"/>
              </a:avLst>
            </a:prstGeom>
            <a:solidFill>
              <a:srgbClr val="A5D02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79618" y="346342"/>
              <a:ext cx="3731990" cy="147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guideline integrates the patient’s rights (e.g., informed consent for persons who are competent to make decisions and proxy consent for persons who are incapable of giving informed permission) </a:t>
              </a: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0" y="1946664"/>
              <a:ext cx="3891226" cy="1630980"/>
            </a:xfrm>
            <a:prstGeom prst="roundRect">
              <a:avLst>
                <a:gd name="adj" fmla="val 16667"/>
              </a:avLst>
            </a:prstGeom>
            <a:solidFill>
              <a:srgbClr val="26CE15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79618" y="2026282"/>
              <a:ext cx="3731990" cy="147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guideline emphasizes the need for the utmost care (i.e., the application of the carefulness principle) </a:t>
              </a: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0" y="3626605"/>
              <a:ext cx="3891226" cy="1630980"/>
            </a:xfrm>
            <a:prstGeom prst="roundRect">
              <a:avLst>
                <a:gd name="adj" fmla="val 16667"/>
              </a:avLst>
            </a:prstGeom>
            <a:solidFill>
              <a:srgbClr val="06CB7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79618" y="3706223"/>
              <a:ext cx="3731990" cy="147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When the use of physical restraints is considered, requested or already present.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0" y="172122"/>
            <a:ext cx="12192000" cy="1645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7" name="Google Shape;167;p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600">
                <a:solidFill>
                  <a:srgbClr val="FFFFFF"/>
                </a:solidFill>
              </a:rPr>
              <a:t>PHYSICAL RESTRAINT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68" name="Google Shape;168;p5"/>
          <p:cNvSpPr txBox="1">
            <a:spLocks noGrp="1"/>
          </p:cNvSpPr>
          <p:nvPr>
            <p:ph type="body" idx="1"/>
          </p:nvPr>
        </p:nvSpPr>
        <p:spPr>
          <a:xfrm>
            <a:off x="1202919" y="2286000"/>
            <a:ext cx="7570420" cy="393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healthcare providers clearly report in the patient record all steps of the decision-making process to ensure high standards of care.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Important organizing a meeting with all involved persons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discussing the underlying behaviour or circumstances resulting in the use of physical restraint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comprehensively reporting, using relevant documentation, the decision-making, application and evaluation processes. All healthcare providers involved in the decision must be informed</a:t>
            </a:r>
            <a:r>
              <a:rPr lang="en-US" sz="2000"/>
              <a:t>.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5" name="Google Shape;175;p6" descr="Vingerafdru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276" y="1720950"/>
            <a:ext cx="3374654" cy="337465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/>
          <p:nvPr/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"/>
          <p:cNvSpPr txBox="1">
            <a:spLocks noGrp="1"/>
          </p:cNvSpPr>
          <p:nvPr>
            <p:ph type="title"/>
          </p:nvPr>
        </p:nvSpPr>
        <p:spPr>
          <a:xfrm>
            <a:off x="4963246" y="2194560"/>
            <a:ext cx="6905666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</a:pPr>
            <a:r>
              <a:rPr lang="en-US">
                <a:solidFill>
                  <a:schemeClr val="dk2"/>
                </a:solidFill>
              </a:rPr>
              <a:t>PHYSICAL RESTRAINT</a:t>
            </a:r>
            <a:endParaRPr/>
          </a:p>
        </p:txBody>
      </p:sp>
      <p:sp>
        <p:nvSpPr>
          <p:cNvPr id="179" name="Google Shape;179;p6"/>
          <p:cNvSpPr txBox="1">
            <a:spLocks noGrp="1"/>
          </p:cNvSpPr>
          <p:nvPr>
            <p:ph type="body" idx="1"/>
          </p:nvPr>
        </p:nvSpPr>
        <p:spPr>
          <a:xfrm>
            <a:off x="4963246" y="3996250"/>
            <a:ext cx="6905666" cy="194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Based on legal principles, the guideline requires that physical restraints be used only as a last resort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3048" y="3738880"/>
            <a:ext cx="12188952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6" name="Google Shape;186;p7"/>
          <p:cNvSpPr txBox="1">
            <a:spLocks noGrp="1"/>
          </p:cNvSpPr>
          <p:nvPr>
            <p:ph type="ctrTitle"/>
          </p:nvPr>
        </p:nvSpPr>
        <p:spPr>
          <a:xfrm>
            <a:off x="365759" y="3876040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LEGALLY PROTECTIVE STATUTES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 txBox="1">
            <a:spLocks noGrp="1"/>
          </p:cNvSpPr>
          <p:nvPr>
            <p:ph type="subTitle" idx="1"/>
          </p:nvPr>
        </p:nvSpPr>
        <p:spPr>
          <a:xfrm>
            <a:off x="1524000" y="5647798"/>
            <a:ext cx="9144000" cy="70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7" descr="Een close-up van een logo&#10;&#10;Beschrijving automatisch gegenereerd"/>
          <p:cNvPicPr preferRelativeResize="0"/>
          <p:nvPr/>
        </p:nvPicPr>
        <p:blipFill rotWithShape="1">
          <a:blip r:embed="rId3">
            <a:alphaModFix/>
          </a:blip>
          <a:srcRect l="12064" r="17052" b="1"/>
          <a:stretch/>
        </p:blipFill>
        <p:spPr>
          <a:xfrm>
            <a:off x="6256867" y="531392"/>
            <a:ext cx="3474720" cy="27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/>
          <p:nvPr/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3048" y="3738880"/>
            <a:ext cx="12188952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365759" y="3876040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orbel"/>
              <a:buNone/>
            </a:pPr>
            <a:r>
              <a:rPr lang="en-US" sz="4200">
                <a:solidFill>
                  <a:schemeClr val="lt2"/>
                </a:solidFill>
              </a:rPr>
              <a:t>PROTECTION AND ADMINISTRATION FOR ADULTS</a:t>
            </a:r>
            <a:br>
              <a:rPr lang="en-US" sz="4200">
                <a:solidFill>
                  <a:schemeClr val="lt2"/>
                </a:solidFill>
              </a:rPr>
            </a:br>
            <a:endParaRPr sz="4200">
              <a:solidFill>
                <a:schemeClr val="lt2"/>
              </a:solidFill>
            </a:endParaRPr>
          </a:p>
        </p:txBody>
      </p:sp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1524000" y="5647798"/>
            <a:ext cx="9144000" cy="70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When a person is no longer able to make decisions for himself or to manage his property, he is entitled to extrajudicial or judicial protection.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98" name="Google Shape;198;p8" descr="Beslissing gevu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707" y="403013"/>
            <a:ext cx="3014134" cy="301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6867" y="706958"/>
            <a:ext cx="3474720" cy="240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streept">
  <a:themeElements>
    <a:clrScheme name="Gestreept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streept">
  <a:themeElements>
    <a:clrScheme name="Gestreept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556</Words>
  <Application>Microsoft Office PowerPoint</Application>
  <PresentationFormat>Širokoúhlá obrazovka</PresentationFormat>
  <Paragraphs>50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Noto Sans Symbols</vt:lpstr>
      <vt:lpstr>Arial</vt:lpstr>
      <vt:lpstr>Corbel</vt:lpstr>
      <vt:lpstr>Calibri</vt:lpstr>
      <vt:lpstr>Gestreept</vt:lpstr>
      <vt:lpstr>Gestreept</vt:lpstr>
      <vt:lpstr>Prezentace aplikace PowerPoint</vt:lpstr>
      <vt:lpstr>FIXATION PHYSICAL RESTRAINT </vt:lpstr>
      <vt:lpstr> </vt:lpstr>
      <vt:lpstr>PHYSICAL RESTRAINT</vt:lpstr>
      <vt:lpstr>PHYSICAL RESTRAINT</vt:lpstr>
      <vt:lpstr>PHYSICAL RESTRAINT</vt:lpstr>
      <vt:lpstr>PHYSICAL RESTRAINT</vt:lpstr>
      <vt:lpstr>LEGALLY PROTECTIVE STATUTES</vt:lpstr>
      <vt:lpstr>PROTECTION AND ADMINISTRATION FOR ADULTS </vt:lpstr>
      <vt:lpstr>FOR WHO? </vt:lpstr>
      <vt:lpstr>REQUEST</vt:lpstr>
      <vt:lpstr>WHY?</vt:lpstr>
      <vt:lpstr>HOW?</vt:lpstr>
      <vt:lpstr>ASSISTANCE              ≠      REPRESENTATION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FIXATION PHYSICAL RESTRAINT </dc:title>
  <dc:creator>Hilde Sprimont</dc:creator>
  <cp:lastModifiedBy>Miluše Matějcová</cp:lastModifiedBy>
  <cp:revision>4</cp:revision>
  <dcterms:created xsi:type="dcterms:W3CDTF">2021-11-30T08:42:45Z</dcterms:created>
  <dcterms:modified xsi:type="dcterms:W3CDTF">2023-06-22T08:04:06Z</dcterms:modified>
</cp:coreProperties>
</file>