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66" r:id="rId2"/>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3" d="100"/>
          <a:sy n="103" d="100"/>
        </p:scale>
        <p:origin x="120" y="4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6/22/2023</a:t>
            </a:fld>
            <a:endParaRPr lang="en-US" dirty="0"/>
          </a:p>
        </p:txBody>
      </p:sp>
      <p:sp>
        <p:nvSpPr>
          <p:cNvPr id="5" name="Footer Placeholder 4">
            <a:extLst>
              <a:ext uri="{FF2B5EF4-FFF2-40B4-BE49-F238E27FC236}">
                <a16:creationId xmlns=""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34035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6/22/2023</a:t>
            </a:fld>
            <a:endParaRPr lang="en-US"/>
          </a:p>
        </p:txBody>
      </p:sp>
      <p:sp>
        <p:nvSpPr>
          <p:cNvPr id="5" name="Footer Placeholder 4">
            <a:extLst>
              <a:ext uri="{FF2B5EF4-FFF2-40B4-BE49-F238E27FC236}">
                <a16:creationId xmlns=""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73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6/22/2023</a:t>
            </a:fld>
            <a:endParaRPr lang="en-US"/>
          </a:p>
        </p:txBody>
      </p:sp>
      <p:sp>
        <p:nvSpPr>
          <p:cNvPr id="5" name="Footer Placeholder 4">
            <a:extLst>
              <a:ext uri="{FF2B5EF4-FFF2-40B4-BE49-F238E27FC236}">
                <a16:creationId xmlns=""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789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6/22/2023</a:t>
            </a:fld>
            <a:endParaRPr lang="en-US" dirty="0"/>
          </a:p>
        </p:txBody>
      </p:sp>
      <p:sp>
        <p:nvSpPr>
          <p:cNvPr id="5" name="Footer Placeholder 4">
            <a:extLst>
              <a:ext uri="{FF2B5EF4-FFF2-40B4-BE49-F238E27FC236}">
                <a16:creationId xmlns=""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561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6/22/2023</a:t>
            </a:fld>
            <a:endParaRPr lang="en-US"/>
          </a:p>
        </p:txBody>
      </p:sp>
      <p:sp>
        <p:nvSpPr>
          <p:cNvPr id="5" name="Footer Placeholder 4">
            <a:extLst>
              <a:ext uri="{FF2B5EF4-FFF2-40B4-BE49-F238E27FC236}">
                <a16:creationId xmlns=""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1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6/22/2023</a:t>
            </a:fld>
            <a:endParaRPr lang="en-US"/>
          </a:p>
        </p:txBody>
      </p:sp>
      <p:sp>
        <p:nvSpPr>
          <p:cNvPr id="6" name="Footer Placeholder 5">
            <a:extLst>
              <a:ext uri="{FF2B5EF4-FFF2-40B4-BE49-F238E27FC236}">
                <a16:creationId xmlns=""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4675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6/22/2023</a:t>
            </a:fld>
            <a:endParaRPr lang="en-US"/>
          </a:p>
        </p:txBody>
      </p:sp>
      <p:sp>
        <p:nvSpPr>
          <p:cNvPr id="8" name="Footer Placeholder 7">
            <a:extLst>
              <a:ext uri="{FF2B5EF4-FFF2-40B4-BE49-F238E27FC236}">
                <a16:creationId xmlns=""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4534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6/22/2023</a:t>
            </a:fld>
            <a:endParaRPr lang="en-US"/>
          </a:p>
        </p:txBody>
      </p:sp>
      <p:sp>
        <p:nvSpPr>
          <p:cNvPr id="4" name="Footer Placeholder 3">
            <a:extLst>
              <a:ext uri="{FF2B5EF4-FFF2-40B4-BE49-F238E27FC236}">
                <a16:creationId xmlns=""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589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6/22/2023</a:t>
            </a:fld>
            <a:endParaRPr lang="en-US"/>
          </a:p>
        </p:txBody>
      </p:sp>
      <p:sp>
        <p:nvSpPr>
          <p:cNvPr id="3" name="Footer Placeholder 2">
            <a:extLst>
              <a:ext uri="{FF2B5EF4-FFF2-40B4-BE49-F238E27FC236}">
                <a16:creationId xmlns=""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501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6/22/2023</a:t>
            </a:fld>
            <a:endParaRPr lang="en-US"/>
          </a:p>
        </p:txBody>
      </p:sp>
      <p:sp>
        <p:nvSpPr>
          <p:cNvPr id="6" name="Footer Placeholder 5">
            <a:extLst>
              <a:ext uri="{FF2B5EF4-FFF2-40B4-BE49-F238E27FC236}">
                <a16:creationId xmlns=""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038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6/22/2023</a:t>
            </a:fld>
            <a:endParaRPr lang="en-US"/>
          </a:p>
        </p:txBody>
      </p:sp>
      <p:sp>
        <p:nvSpPr>
          <p:cNvPr id="6" name="Footer Placeholder 5">
            <a:extLst>
              <a:ext uri="{FF2B5EF4-FFF2-40B4-BE49-F238E27FC236}">
                <a16:creationId xmlns=""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5135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6/22/2023</a:t>
            </a:fld>
            <a:endParaRPr lang="en-US" dirty="0"/>
          </a:p>
        </p:txBody>
      </p:sp>
      <p:sp>
        <p:nvSpPr>
          <p:cNvPr id="5" name="Footer Placeholder 4">
            <a:extLst>
              <a:ext uri="{FF2B5EF4-FFF2-40B4-BE49-F238E27FC236}">
                <a16:creationId xmlns=""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2345326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62" r:id="rId8"/>
    <p:sldLayoutId id="2147483663" r:id="rId9"/>
    <p:sldLayoutId id="2147483664" r:id="rId10"/>
    <p:sldLayoutId id="214748367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192694" y="1110342"/>
            <a:ext cx="9181322" cy="5318449"/>
          </a:xfrm>
          <a:prstGeom prst="rect">
            <a:avLst/>
          </a:prstGeom>
        </p:spPr>
      </p:pic>
    </p:spTree>
    <p:extLst>
      <p:ext uri="{BB962C8B-B14F-4D97-AF65-F5344CB8AC3E}">
        <p14:creationId xmlns:p14="http://schemas.microsoft.com/office/powerpoint/2010/main" val="322562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 xmlns:a16="http://schemas.microsoft.com/office/drawing/2014/main" id="{A4FB2F27-3F7D-440E-A905-86607A926A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49" name="Rectangle 10248">
            <a:extLst>
              <a:ext uri="{FF2B5EF4-FFF2-40B4-BE49-F238E27FC236}">
                <a16:creationId xmlns="" xmlns:a16="http://schemas.microsoft.com/office/drawing/2014/main" id="{AF678C14-A033-4139-BCA9-8382B03964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0251" name="Group 10250">
            <a:extLst>
              <a:ext uri="{FF2B5EF4-FFF2-40B4-BE49-F238E27FC236}">
                <a16:creationId xmlns="" xmlns:a16="http://schemas.microsoft.com/office/drawing/2014/main" id="{14763DA8-CE3A-4B30-B2F5-0D128777F7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4881" y="0"/>
            <a:ext cx="7724071" cy="6858000"/>
            <a:chOff x="4464881" y="0"/>
            <a:chExt cx="7724071" cy="6858000"/>
          </a:xfrm>
        </p:grpSpPr>
        <p:pic>
          <p:nvPicPr>
            <p:cNvPr id="10252" name="Picture 10251">
              <a:extLst>
                <a:ext uri="{FF2B5EF4-FFF2-40B4-BE49-F238E27FC236}">
                  <a16:creationId xmlns="" xmlns:a16="http://schemas.microsoft.com/office/drawing/2014/main" id="{F6B75A5A-FDA7-4C8E-BD65-8506C42AA865}"/>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0253" name="Picture 10252">
              <a:extLst>
                <a:ext uri="{FF2B5EF4-FFF2-40B4-BE49-F238E27FC236}">
                  <a16:creationId xmlns="" xmlns:a16="http://schemas.microsoft.com/office/drawing/2014/main" id="{0E6AFCAB-12BF-4A0B-B089-A794259D2FC9}"/>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FE04D282-5600-44FB-C8BE-AAD132C02706}"/>
              </a:ext>
            </a:extLst>
          </p:cNvPr>
          <p:cNvSpPr>
            <a:spLocks noGrp="1"/>
          </p:cNvSpPr>
          <p:nvPr>
            <p:ph type="title"/>
          </p:nvPr>
        </p:nvSpPr>
        <p:spPr>
          <a:xfrm>
            <a:off x="838200" y="609599"/>
            <a:ext cx="4191000" cy="1523999"/>
          </a:xfrm>
        </p:spPr>
        <p:txBody>
          <a:bodyPr>
            <a:normAutofit/>
          </a:bodyPr>
          <a:lstStyle/>
          <a:p>
            <a:pPr algn="ctr">
              <a:lnSpc>
                <a:spcPct val="90000"/>
              </a:lnSpc>
            </a:pPr>
            <a:r>
              <a:rPr lang="en-US" sz="2000" b="1" i="0" u="sng" strike="noStrike" dirty="0">
                <a:effectLst/>
                <a:latin typeface="Raleway" pitchFamily="2" charset="0"/>
              </a:rPr>
              <a:t>What are the rules while administering narcotics and storage of narcotics? </a:t>
            </a:r>
            <a:endParaRPr lang="nl-BE" sz="2000" dirty="0">
              <a:latin typeface="Raleway" pitchFamily="2" charset="0"/>
            </a:endParaRPr>
          </a:p>
        </p:txBody>
      </p:sp>
      <p:sp>
        <p:nvSpPr>
          <p:cNvPr id="3" name="Tijdelijke aanduiding voor inhoud 2">
            <a:extLst>
              <a:ext uri="{FF2B5EF4-FFF2-40B4-BE49-F238E27FC236}">
                <a16:creationId xmlns="" xmlns:a16="http://schemas.microsoft.com/office/drawing/2014/main" id="{359A1D5F-F3B5-392D-ADC7-86D1CB875225}"/>
              </a:ext>
            </a:extLst>
          </p:cNvPr>
          <p:cNvSpPr>
            <a:spLocks noGrp="1"/>
          </p:cNvSpPr>
          <p:nvPr>
            <p:ph idx="1"/>
          </p:nvPr>
        </p:nvSpPr>
        <p:spPr>
          <a:xfrm>
            <a:off x="838200" y="2133598"/>
            <a:ext cx="4190730" cy="3962402"/>
          </a:xfrm>
        </p:spPr>
        <p:txBody>
          <a:bodyPr>
            <a:normAutofit fontScale="92500" lnSpcReduction="20000"/>
          </a:bodyPr>
          <a:lstStyle/>
          <a:p>
            <a:pPr>
              <a:lnSpc>
                <a:spcPct val="100000"/>
              </a:lnSpc>
              <a:buFont typeface="Wingdings" panose="05000000000000000000" pitchFamily="2" charset="2"/>
              <a:buChar char="§"/>
            </a:pPr>
            <a:r>
              <a:rPr lang="nl-NL" sz="1500" dirty="0" err="1"/>
              <a:t>Narcotics</a:t>
            </a:r>
            <a:r>
              <a:rPr lang="nl-NL" sz="1500" dirty="0"/>
              <a:t> </a:t>
            </a:r>
            <a:r>
              <a:rPr lang="nl-NL" sz="1500" dirty="0" err="1"/>
              <a:t>and</a:t>
            </a:r>
            <a:r>
              <a:rPr lang="nl-NL" sz="1500" dirty="0"/>
              <a:t> </a:t>
            </a:r>
            <a:r>
              <a:rPr lang="nl-NL" sz="1500" dirty="0" err="1"/>
              <a:t>anesthetic</a:t>
            </a:r>
            <a:r>
              <a:rPr lang="nl-NL" sz="1500" dirty="0"/>
              <a:t> </a:t>
            </a:r>
            <a:r>
              <a:rPr lang="nl-NL" sz="1500" dirty="0" err="1"/>
              <a:t>medication</a:t>
            </a:r>
            <a:r>
              <a:rPr lang="nl-NL" sz="1500" dirty="0"/>
              <a:t> is </a:t>
            </a:r>
            <a:r>
              <a:rPr lang="nl-NL" sz="1500" dirty="0" err="1"/>
              <a:t>stored</a:t>
            </a:r>
            <a:r>
              <a:rPr lang="nl-NL" sz="1500" dirty="0"/>
              <a:t> in </a:t>
            </a:r>
            <a:r>
              <a:rPr lang="nl-NL" sz="1500" dirty="0" err="1"/>
              <a:t>the</a:t>
            </a:r>
            <a:r>
              <a:rPr lang="nl-NL" sz="1500" dirty="0"/>
              <a:t> </a:t>
            </a:r>
            <a:r>
              <a:rPr lang="nl-NL" sz="1500" dirty="0" err="1"/>
              <a:t>medical</a:t>
            </a:r>
            <a:r>
              <a:rPr lang="nl-NL" sz="1500" dirty="0"/>
              <a:t> cabinet at </a:t>
            </a:r>
            <a:r>
              <a:rPr lang="nl-NL" sz="1500" dirty="0" err="1"/>
              <a:t>the</a:t>
            </a:r>
            <a:r>
              <a:rPr lang="nl-NL" sz="1500" dirty="0"/>
              <a:t> nurses station </a:t>
            </a:r>
            <a:r>
              <a:rPr lang="nl-NL" sz="1500" dirty="0" err="1"/>
              <a:t>and</a:t>
            </a:r>
            <a:r>
              <a:rPr lang="nl-NL" sz="1500" dirty="0"/>
              <a:t> </a:t>
            </a:r>
            <a:r>
              <a:rPr lang="nl-NL" sz="1500" dirty="0" err="1"/>
              <a:t>can</a:t>
            </a:r>
            <a:r>
              <a:rPr lang="nl-NL" sz="1500" dirty="0"/>
              <a:t> </a:t>
            </a:r>
            <a:r>
              <a:rPr lang="nl-NL" sz="1500" dirty="0" err="1"/>
              <a:t>be</a:t>
            </a:r>
            <a:r>
              <a:rPr lang="nl-NL" sz="1500" dirty="0"/>
              <a:t> </a:t>
            </a:r>
            <a:r>
              <a:rPr lang="nl-NL" sz="1500" dirty="0" err="1"/>
              <a:t>opened</a:t>
            </a:r>
            <a:r>
              <a:rPr lang="nl-NL" sz="1500" dirty="0"/>
              <a:t> </a:t>
            </a:r>
            <a:r>
              <a:rPr lang="nl-NL" sz="1500" dirty="0" err="1"/>
              <a:t>by</a:t>
            </a:r>
            <a:r>
              <a:rPr lang="nl-NL" sz="1500" dirty="0"/>
              <a:t> </a:t>
            </a:r>
            <a:r>
              <a:rPr lang="nl-NL" sz="1500" dirty="0" err="1"/>
              <a:t>authorized</a:t>
            </a:r>
            <a:r>
              <a:rPr lang="nl-NL" sz="1500" dirty="0"/>
              <a:t> </a:t>
            </a:r>
            <a:r>
              <a:rPr lang="nl-NL" sz="1500" dirty="0" err="1"/>
              <a:t>personnel</a:t>
            </a:r>
            <a:r>
              <a:rPr lang="nl-NL" sz="1500" dirty="0"/>
              <a:t> </a:t>
            </a:r>
            <a:r>
              <a:rPr lang="nl-NL" sz="1500" dirty="0" err="1"/>
              <a:t>only</a:t>
            </a:r>
            <a:r>
              <a:rPr lang="nl-NL" sz="1500" dirty="0"/>
              <a:t>, </a:t>
            </a:r>
            <a:r>
              <a:rPr lang="nl-NL" sz="1500" dirty="0" err="1"/>
              <a:t>such</a:t>
            </a:r>
            <a:r>
              <a:rPr lang="nl-NL" sz="1500" dirty="0"/>
              <a:t> as </a:t>
            </a:r>
            <a:r>
              <a:rPr lang="nl-NL" sz="1500" dirty="0" err="1"/>
              <a:t>the</a:t>
            </a:r>
            <a:r>
              <a:rPr lang="nl-NL" sz="1500" dirty="0"/>
              <a:t> </a:t>
            </a:r>
            <a:r>
              <a:rPr lang="nl-NL" sz="1500" dirty="0" err="1"/>
              <a:t>head</a:t>
            </a:r>
            <a:r>
              <a:rPr lang="nl-NL" sz="1500" dirty="0"/>
              <a:t> nurse. </a:t>
            </a:r>
          </a:p>
          <a:p>
            <a:pPr>
              <a:lnSpc>
                <a:spcPct val="100000"/>
              </a:lnSpc>
              <a:buFont typeface="Wingdings" panose="05000000000000000000" pitchFamily="2" charset="2"/>
              <a:buChar char="§"/>
            </a:pPr>
            <a:r>
              <a:rPr lang="nl-NL" sz="1500" dirty="0" err="1"/>
              <a:t>Each</a:t>
            </a:r>
            <a:r>
              <a:rPr lang="nl-NL" sz="1500" dirty="0"/>
              <a:t> time </a:t>
            </a:r>
            <a:r>
              <a:rPr lang="nl-NL" sz="1500" dirty="0" err="1"/>
              <a:t>this</a:t>
            </a:r>
            <a:r>
              <a:rPr lang="nl-NL" sz="1500" dirty="0"/>
              <a:t> </a:t>
            </a:r>
            <a:r>
              <a:rPr lang="nl-NL" sz="1500" dirty="0" err="1"/>
              <a:t>medication</a:t>
            </a:r>
            <a:r>
              <a:rPr lang="nl-NL" sz="1500" dirty="0"/>
              <a:t> is taken out of stock, </a:t>
            </a:r>
            <a:r>
              <a:rPr lang="nl-NL" sz="1500" dirty="0" err="1"/>
              <a:t>it</a:t>
            </a:r>
            <a:r>
              <a:rPr lang="nl-NL" sz="1500" dirty="0"/>
              <a:t> must </a:t>
            </a:r>
            <a:r>
              <a:rPr lang="nl-NL" sz="1500" dirty="0" err="1"/>
              <a:t>be</a:t>
            </a:r>
            <a:r>
              <a:rPr lang="nl-NL" sz="1500" dirty="0"/>
              <a:t> </a:t>
            </a:r>
            <a:r>
              <a:rPr lang="nl-NL" sz="1500" dirty="0" err="1"/>
              <a:t>manually</a:t>
            </a:r>
            <a:r>
              <a:rPr lang="nl-NL" sz="1500" dirty="0"/>
              <a:t> </a:t>
            </a:r>
            <a:r>
              <a:rPr lang="nl-NL" sz="1500" dirty="0" err="1"/>
              <a:t>recorded</a:t>
            </a:r>
            <a:r>
              <a:rPr lang="nl-NL" sz="1500" dirty="0"/>
              <a:t> </a:t>
            </a:r>
            <a:r>
              <a:rPr lang="nl-NL" sz="1500" dirty="0" err="1"/>
              <a:t>and</a:t>
            </a:r>
            <a:r>
              <a:rPr lang="nl-NL" sz="1500" dirty="0"/>
              <a:t> </a:t>
            </a:r>
            <a:r>
              <a:rPr lang="nl-NL" sz="1500" dirty="0" err="1"/>
              <a:t>signed</a:t>
            </a:r>
            <a:r>
              <a:rPr lang="nl-NL" sz="1500" dirty="0"/>
              <a:t> in a </a:t>
            </a:r>
            <a:r>
              <a:rPr lang="nl-NL" sz="1500" dirty="0" err="1"/>
              <a:t>logbook</a:t>
            </a:r>
            <a:r>
              <a:rPr lang="nl-NL" sz="1500" dirty="0"/>
              <a:t>:</a:t>
            </a:r>
          </a:p>
          <a:p>
            <a:pPr>
              <a:lnSpc>
                <a:spcPct val="100000"/>
              </a:lnSpc>
              <a:buFont typeface="Wingdings" panose="05000000000000000000" pitchFamily="2" charset="2"/>
              <a:buChar char="§"/>
            </a:pPr>
            <a:r>
              <a:rPr lang="nl-NL" sz="1500" dirty="0"/>
              <a:t>Name of </a:t>
            </a:r>
            <a:r>
              <a:rPr lang="nl-NL" sz="1500" dirty="0" err="1"/>
              <a:t>the</a:t>
            </a:r>
            <a:r>
              <a:rPr lang="nl-NL" sz="1500" dirty="0"/>
              <a:t> nurse</a:t>
            </a:r>
          </a:p>
          <a:p>
            <a:pPr>
              <a:lnSpc>
                <a:spcPct val="100000"/>
              </a:lnSpc>
              <a:buFont typeface="Wingdings" panose="05000000000000000000" pitchFamily="2" charset="2"/>
              <a:buChar char="Ø"/>
            </a:pPr>
            <a:r>
              <a:rPr lang="nl-NL" sz="1500" dirty="0"/>
              <a:t>Time </a:t>
            </a:r>
            <a:r>
              <a:rPr lang="nl-NL" sz="1500" dirty="0" err="1"/>
              <a:t>and</a:t>
            </a:r>
            <a:r>
              <a:rPr lang="nl-NL" sz="1500" dirty="0"/>
              <a:t> date of </a:t>
            </a:r>
            <a:r>
              <a:rPr lang="nl-NL" sz="1500" dirty="0" err="1"/>
              <a:t>administration</a:t>
            </a:r>
            <a:endParaRPr lang="nl-NL" sz="1500" dirty="0"/>
          </a:p>
          <a:p>
            <a:pPr>
              <a:lnSpc>
                <a:spcPct val="100000"/>
              </a:lnSpc>
              <a:buFont typeface="Wingdings" panose="05000000000000000000" pitchFamily="2" charset="2"/>
              <a:buChar char="Ø"/>
            </a:pPr>
            <a:r>
              <a:rPr lang="nl-NL" sz="1500" dirty="0"/>
              <a:t>Name of </a:t>
            </a:r>
            <a:r>
              <a:rPr lang="nl-NL" sz="1500" dirty="0" err="1"/>
              <a:t>the</a:t>
            </a:r>
            <a:r>
              <a:rPr lang="nl-NL" sz="1500" dirty="0"/>
              <a:t> </a:t>
            </a:r>
            <a:r>
              <a:rPr lang="nl-NL" sz="1500" dirty="0" err="1"/>
              <a:t>medication</a:t>
            </a:r>
            <a:r>
              <a:rPr lang="nl-NL" sz="1500" dirty="0"/>
              <a:t> </a:t>
            </a:r>
            <a:r>
              <a:rPr lang="nl-NL" sz="1500" dirty="0" err="1"/>
              <a:t>and</a:t>
            </a:r>
            <a:r>
              <a:rPr lang="nl-NL" sz="1500" dirty="0"/>
              <a:t> </a:t>
            </a:r>
            <a:r>
              <a:rPr lang="nl-NL" sz="1500" dirty="0" err="1"/>
              <a:t>prescribed</a:t>
            </a:r>
            <a:r>
              <a:rPr lang="nl-NL" sz="1500" dirty="0"/>
              <a:t> </a:t>
            </a:r>
            <a:r>
              <a:rPr lang="nl-NL" sz="1500" dirty="0" err="1"/>
              <a:t>dosage</a:t>
            </a:r>
            <a:endParaRPr lang="nl-NL" sz="1500" dirty="0"/>
          </a:p>
          <a:p>
            <a:pPr>
              <a:lnSpc>
                <a:spcPct val="100000"/>
              </a:lnSpc>
              <a:buFont typeface="Wingdings" panose="05000000000000000000" pitchFamily="2" charset="2"/>
              <a:buChar char="Ø"/>
            </a:pPr>
            <a:r>
              <a:rPr lang="nl-NL" sz="1500" dirty="0"/>
              <a:t>In </a:t>
            </a:r>
            <a:r>
              <a:rPr lang="nl-NL" sz="1500" dirty="0" err="1"/>
              <a:t>some</a:t>
            </a:r>
            <a:r>
              <a:rPr lang="nl-NL" sz="1500" dirty="0"/>
              <a:t> cases </a:t>
            </a:r>
            <a:r>
              <a:rPr lang="nl-NL" sz="1500" dirty="0" err="1"/>
              <a:t>also</a:t>
            </a:r>
            <a:r>
              <a:rPr lang="nl-NL" sz="1500" dirty="0"/>
              <a:t> </a:t>
            </a:r>
            <a:r>
              <a:rPr lang="nl-NL" sz="1500" dirty="0" err="1"/>
              <a:t>the</a:t>
            </a:r>
            <a:r>
              <a:rPr lang="nl-NL" sz="1500" dirty="0"/>
              <a:t> </a:t>
            </a:r>
            <a:r>
              <a:rPr lang="nl-NL" sz="1500" dirty="0" err="1"/>
              <a:t>patient’s</a:t>
            </a:r>
            <a:r>
              <a:rPr lang="nl-NL" sz="1500" dirty="0"/>
              <a:t> name</a:t>
            </a:r>
          </a:p>
          <a:p>
            <a:pPr>
              <a:lnSpc>
                <a:spcPct val="100000"/>
              </a:lnSpc>
              <a:buFont typeface="Wingdings" panose="05000000000000000000" pitchFamily="2" charset="2"/>
              <a:buChar char="Ø"/>
            </a:pPr>
            <a:r>
              <a:rPr lang="nl-NL" sz="1500" dirty="0" err="1"/>
              <a:t>Everything</a:t>
            </a:r>
            <a:r>
              <a:rPr lang="nl-NL" sz="1500" dirty="0"/>
              <a:t> must </a:t>
            </a:r>
            <a:r>
              <a:rPr lang="nl-NL" sz="1500" dirty="0" err="1"/>
              <a:t>also</a:t>
            </a:r>
            <a:r>
              <a:rPr lang="nl-NL" sz="1500" dirty="0"/>
              <a:t> </a:t>
            </a:r>
            <a:r>
              <a:rPr lang="nl-NL" sz="1500" dirty="0" err="1"/>
              <a:t>be</a:t>
            </a:r>
            <a:r>
              <a:rPr lang="nl-NL" sz="1500" dirty="0"/>
              <a:t> </a:t>
            </a:r>
            <a:r>
              <a:rPr lang="nl-NL" sz="1500" dirty="0" err="1"/>
              <a:t>noted</a:t>
            </a:r>
            <a:r>
              <a:rPr lang="nl-NL" sz="1500" dirty="0"/>
              <a:t> in </a:t>
            </a:r>
            <a:r>
              <a:rPr lang="nl-NL" sz="1500" dirty="0" err="1"/>
              <a:t>the</a:t>
            </a:r>
            <a:r>
              <a:rPr lang="nl-NL" sz="1500" dirty="0"/>
              <a:t> </a:t>
            </a:r>
            <a:r>
              <a:rPr lang="nl-NL" sz="1500" dirty="0" err="1"/>
              <a:t>patient’s</a:t>
            </a:r>
            <a:r>
              <a:rPr lang="nl-NL" sz="1500" dirty="0"/>
              <a:t> file. </a:t>
            </a:r>
          </a:p>
          <a:p>
            <a:pPr marL="0" indent="0">
              <a:lnSpc>
                <a:spcPct val="100000"/>
              </a:lnSpc>
              <a:buNone/>
            </a:pPr>
            <a:r>
              <a:rPr lang="nl-NL" sz="1500" dirty="0"/>
              <a:t>The stock is </a:t>
            </a:r>
            <a:r>
              <a:rPr lang="nl-NL" sz="1500" dirty="0" err="1"/>
              <a:t>checked</a:t>
            </a:r>
            <a:r>
              <a:rPr lang="nl-NL" sz="1500" dirty="0"/>
              <a:t> </a:t>
            </a:r>
            <a:r>
              <a:rPr lang="nl-NL" sz="1500" dirty="0" err="1"/>
              <a:t>several</a:t>
            </a:r>
            <a:r>
              <a:rPr lang="nl-NL" sz="1500" dirty="0"/>
              <a:t> </a:t>
            </a:r>
            <a:r>
              <a:rPr lang="nl-NL" sz="1500" dirty="0" err="1"/>
              <a:t>times</a:t>
            </a:r>
            <a:r>
              <a:rPr lang="nl-NL" sz="1500" dirty="0"/>
              <a:t> </a:t>
            </a:r>
            <a:r>
              <a:rPr lang="nl-NL" sz="1500" dirty="0" err="1"/>
              <a:t>so</a:t>
            </a:r>
            <a:r>
              <a:rPr lang="nl-NL" sz="1500" dirty="0"/>
              <a:t> </a:t>
            </a:r>
            <a:r>
              <a:rPr lang="nl-NL" sz="1500" dirty="0" err="1"/>
              <a:t>that</a:t>
            </a:r>
            <a:r>
              <a:rPr lang="nl-NL" sz="1500" dirty="0"/>
              <a:t> no mistakes </a:t>
            </a:r>
            <a:r>
              <a:rPr lang="nl-NL" sz="1500" dirty="0" err="1"/>
              <a:t>can</a:t>
            </a:r>
            <a:r>
              <a:rPr lang="nl-NL" sz="1500" dirty="0"/>
              <a:t> happen </a:t>
            </a:r>
            <a:r>
              <a:rPr lang="nl-NL" sz="1500" dirty="0" err="1"/>
              <a:t>and</a:t>
            </a:r>
            <a:r>
              <a:rPr lang="nl-NL" sz="1500" dirty="0"/>
              <a:t> </a:t>
            </a:r>
            <a:r>
              <a:rPr lang="nl-NL" sz="1500" dirty="0" err="1"/>
              <a:t>irregularities</a:t>
            </a:r>
            <a:r>
              <a:rPr lang="nl-NL" sz="1500" dirty="0"/>
              <a:t> </a:t>
            </a:r>
            <a:r>
              <a:rPr lang="nl-NL" sz="1500" dirty="0" err="1"/>
              <a:t>can</a:t>
            </a:r>
            <a:r>
              <a:rPr lang="nl-NL" sz="1500" dirty="0"/>
              <a:t> ben </a:t>
            </a:r>
            <a:r>
              <a:rPr lang="nl-NL" sz="1500" dirty="0" err="1"/>
              <a:t>noticed</a:t>
            </a:r>
            <a:r>
              <a:rPr lang="nl-NL" sz="1500" dirty="0"/>
              <a:t> </a:t>
            </a:r>
            <a:r>
              <a:rPr lang="nl-NL" sz="1500" dirty="0" err="1"/>
              <a:t>quickly</a:t>
            </a:r>
            <a:r>
              <a:rPr lang="nl-NL" sz="1500" dirty="0"/>
              <a:t>.</a:t>
            </a:r>
          </a:p>
        </p:txBody>
      </p:sp>
      <p:pic>
        <p:nvPicPr>
          <p:cNvPr id="10242" name="Picture 2" descr="12 Funny Nurses Quotes to Lighten Up Your Mood">
            <a:extLst>
              <a:ext uri="{FF2B5EF4-FFF2-40B4-BE49-F238E27FC236}">
                <a16:creationId xmlns="" xmlns:a16="http://schemas.microsoft.com/office/drawing/2014/main" id="{4A5F822E-812D-48F4-B921-6B628D0325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889850"/>
            <a:ext cx="5881672" cy="49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4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29" name="Rectangle 9228">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9231" name="Group 9230">
            <a:extLst>
              <a:ext uri="{FF2B5EF4-FFF2-40B4-BE49-F238E27FC236}">
                <a16:creationId xmlns="" xmlns:a16="http://schemas.microsoft.com/office/drawing/2014/main" id="{46238B23-7848-4B0F-BFFC-7C0E6C3051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64881" y="0"/>
            <a:ext cx="7724071" cy="6858000"/>
            <a:chOff x="4464881" y="0"/>
            <a:chExt cx="7724071" cy="6858000"/>
          </a:xfrm>
        </p:grpSpPr>
        <p:pic>
          <p:nvPicPr>
            <p:cNvPr id="9232" name="Picture 9231">
              <a:extLst>
                <a:ext uri="{FF2B5EF4-FFF2-40B4-BE49-F238E27FC236}">
                  <a16:creationId xmlns="" xmlns:a16="http://schemas.microsoft.com/office/drawing/2014/main" id="{E977E703-46B3-4517-877D-764259CE5012}"/>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9233" name="Picture 9232">
              <a:extLst>
                <a:ext uri="{FF2B5EF4-FFF2-40B4-BE49-F238E27FC236}">
                  <a16:creationId xmlns="" xmlns:a16="http://schemas.microsoft.com/office/drawing/2014/main" id="{16F22691-4426-4E20-AA0B-79FA8FDF9BD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FBE0CE92-1F80-5FC5-E933-5BC5551E8403}"/>
              </a:ext>
            </a:extLst>
          </p:cNvPr>
          <p:cNvSpPr>
            <a:spLocks noGrp="1"/>
          </p:cNvSpPr>
          <p:nvPr>
            <p:ph type="title"/>
          </p:nvPr>
        </p:nvSpPr>
        <p:spPr>
          <a:xfrm>
            <a:off x="838200" y="586992"/>
            <a:ext cx="9719930" cy="1071687"/>
          </a:xfrm>
        </p:spPr>
        <p:txBody>
          <a:bodyPr anchor="ctr">
            <a:normAutofit/>
          </a:bodyPr>
          <a:lstStyle/>
          <a:p>
            <a:pPr algn="ctr">
              <a:lnSpc>
                <a:spcPct val="90000"/>
              </a:lnSpc>
            </a:pPr>
            <a:r>
              <a:rPr lang="en-US" sz="2400" b="1" i="0" u="sng" strike="noStrike" dirty="0">
                <a:effectLst/>
                <a:latin typeface="Calibri" panose="020F0502020204030204" pitchFamily="34" charset="0"/>
              </a:rPr>
              <a:t>What are common mistakes while administering medication and why do these slip-ups happen?</a:t>
            </a:r>
            <a:endParaRPr lang="nl-BE" sz="2400" b="1" u="sng" dirty="0"/>
          </a:p>
        </p:txBody>
      </p:sp>
      <p:sp>
        <p:nvSpPr>
          <p:cNvPr id="3" name="Tijdelijke aanduiding voor inhoud 2">
            <a:extLst>
              <a:ext uri="{FF2B5EF4-FFF2-40B4-BE49-F238E27FC236}">
                <a16:creationId xmlns="" xmlns:a16="http://schemas.microsoft.com/office/drawing/2014/main" id="{62686BB1-D930-8E9F-195B-0CCDA7C7A3FF}"/>
              </a:ext>
            </a:extLst>
          </p:cNvPr>
          <p:cNvSpPr>
            <a:spLocks noGrp="1"/>
          </p:cNvSpPr>
          <p:nvPr>
            <p:ph idx="1"/>
          </p:nvPr>
        </p:nvSpPr>
        <p:spPr>
          <a:xfrm>
            <a:off x="838200" y="1658679"/>
            <a:ext cx="5412901" cy="4626125"/>
          </a:xfrm>
        </p:spPr>
        <p:txBody>
          <a:bodyPr anchor="ctr">
            <a:normAutofit/>
          </a:bodyPr>
          <a:lstStyle/>
          <a:p>
            <a:pPr rtl="0" fontAlgn="base">
              <a:spcBef>
                <a:spcPts val="0"/>
              </a:spcBef>
              <a:spcAft>
                <a:spcPts val="0"/>
              </a:spcAft>
              <a:buFont typeface="Wingdings" panose="05000000000000000000" pitchFamily="2" charset="2"/>
              <a:buChar char="v"/>
            </a:pPr>
            <a:r>
              <a:rPr lang="en-US" sz="1600" dirty="0">
                <a:latin typeface="Raleway" pitchFamily="2" charset="0"/>
              </a:rPr>
              <a:t>M</a:t>
            </a:r>
            <a:r>
              <a:rPr lang="en-US" sz="1600" b="0" i="0" u="none" strike="noStrike" dirty="0">
                <a:effectLst/>
                <a:latin typeface="Raleway" pitchFamily="2" charset="0"/>
              </a:rPr>
              <a:t>edication given to the wrong patient</a:t>
            </a:r>
          </a:p>
          <a:p>
            <a:pPr rtl="0" fontAlgn="base">
              <a:spcBef>
                <a:spcPts val="0"/>
              </a:spcBef>
              <a:spcAft>
                <a:spcPts val="0"/>
              </a:spcAft>
              <a:buFont typeface="Wingdings" panose="05000000000000000000" pitchFamily="2" charset="2"/>
              <a:buChar char="v"/>
            </a:pPr>
            <a:r>
              <a:rPr lang="en-US" sz="1600" dirty="0">
                <a:latin typeface="Raleway" pitchFamily="2" charset="0"/>
              </a:rPr>
              <a:t>W</a:t>
            </a:r>
            <a:r>
              <a:rPr lang="en-US" sz="1600" b="0" i="0" u="none" strike="noStrike" dirty="0">
                <a:effectLst/>
                <a:latin typeface="Raleway" pitchFamily="2" charset="0"/>
              </a:rPr>
              <a:t>rong type of medication administered </a:t>
            </a:r>
          </a:p>
          <a:p>
            <a:pPr rtl="0" fontAlgn="base">
              <a:spcBef>
                <a:spcPts val="0"/>
              </a:spcBef>
              <a:spcAft>
                <a:spcPts val="1200"/>
              </a:spcAft>
              <a:buFont typeface="Wingdings" panose="05000000000000000000" pitchFamily="2" charset="2"/>
              <a:buChar char="v"/>
            </a:pPr>
            <a:r>
              <a:rPr lang="en-US" sz="1600" dirty="0">
                <a:latin typeface="Raleway" pitchFamily="2" charset="0"/>
              </a:rPr>
              <a:t>W</a:t>
            </a:r>
            <a:r>
              <a:rPr lang="en-US" sz="1600" b="0" i="0" u="none" strike="noStrike" dirty="0">
                <a:effectLst/>
                <a:latin typeface="Raleway" pitchFamily="2" charset="0"/>
              </a:rPr>
              <a:t>rong dosage of medication administered </a:t>
            </a:r>
          </a:p>
          <a:p>
            <a:pPr rtl="0" fontAlgn="base">
              <a:spcBef>
                <a:spcPts val="0"/>
              </a:spcBef>
              <a:spcAft>
                <a:spcPts val="1200"/>
              </a:spcAft>
              <a:buFont typeface="Wingdings" panose="05000000000000000000" pitchFamily="2" charset="2"/>
              <a:buChar char="v"/>
            </a:pPr>
            <a:r>
              <a:rPr lang="en-US" sz="1600" b="0" i="0" u="none" strike="noStrike" dirty="0">
                <a:effectLst/>
                <a:latin typeface="Raleway" pitchFamily="2" charset="0"/>
              </a:rPr>
              <a:t>Wrong time of administration </a:t>
            </a:r>
          </a:p>
          <a:p>
            <a:pPr rtl="0" fontAlgn="base">
              <a:spcBef>
                <a:spcPts val="0"/>
              </a:spcBef>
              <a:spcAft>
                <a:spcPts val="0"/>
              </a:spcAft>
              <a:buFont typeface="Wingdings" panose="05000000000000000000" pitchFamily="2" charset="2"/>
              <a:buChar char="v"/>
            </a:pPr>
            <a:r>
              <a:rPr lang="en-US" sz="1600" dirty="0">
                <a:latin typeface="Raleway" pitchFamily="2" charset="0"/>
              </a:rPr>
              <a:t>I</a:t>
            </a:r>
            <a:r>
              <a:rPr lang="en-US" sz="1600" b="0" i="0" u="none" strike="noStrike" dirty="0">
                <a:effectLst/>
                <a:latin typeface="Raleway" pitchFamily="2" charset="0"/>
              </a:rPr>
              <a:t>ncorrect preparation of the medication. </a:t>
            </a:r>
            <a:r>
              <a:rPr lang="en-US" sz="1600" b="0" i="0" u="none" strike="noStrike" dirty="0" err="1">
                <a:effectLst/>
                <a:latin typeface="Raleway" pitchFamily="2" charset="0"/>
              </a:rPr>
              <a:t>e.g</a:t>
            </a:r>
            <a:r>
              <a:rPr lang="en-US" sz="1600" b="0" i="0" u="none" strike="noStrike" dirty="0">
                <a:effectLst/>
                <a:latin typeface="Raleway" pitchFamily="2" charset="0"/>
              </a:rPr>
              <a:t>: too much active ingredients. </a:t>
            </a:r>
          </a:p>
          <a:p>
            <a:pPr rtl="0" fontAlgn="base">
              <a:spcBef>
                <a:spcPts val="0"/>
              </a:spcBef>
              <a:spcAft>
                <a:spcPts val="0"/>
              </a:spcAft>
              <a:buFont typeface="Wingdings" panose="05000000000000000000" pitchFamily="2" charset="2"/>
              <a:buChar char="v"/>
            </a:pPr>
            <a:endParaRPr lang="en-US" sz="1600" dirty="0">
              <a:latin typeface="Raleway" pitchFamily="2" charset="0"/>
            </a:endParaRPr>
          </a:p>
          <a:p>
            <a:pPr marL="0" indent="0" rtl="0" fontAlgn="base">
              <a:spcBef>
                <a:spcPts val="0"/>
              </a:spcBef>
              <a:spcAft>
                <a:spcPts val="0"/>
              </a:spcAft>
              <a:buNone/>
            </a:pPr>
            <a:r>
              <a:rPr lang="en-US" sz="1600" b="1" i="0" u="sng" strike="noStrike" dirty="0">
                <a:effectLst/>
                <a:latin typeface="Raleway" pitchFamily="2" charset="0"/>
              </a:rPr>
              <a:t>RULE OF 5: </a:t>
            </a:r>
          </a:p>
          <a:p>
            <a:pPr marL="0" indent="0" rtl="0" fontAlgn="base">
              <a:spcBef>
                <a:spcPts val="0"/>
              </a:spcBef>
              <a:spcAft>
                <a:spcPts val="0"/>
              </a:spcAft>
              <a:buNone/>
            </a:pPr>
            <a:endParaRPr lang="en-US" sz="1600" b="1" i="0" u="sng" strike="noStrike" dirty="0">
              <a:effectLst/>
              <a:latin typeface="Raleway" pitchFamily="2" charset="0"/>
            </a:endParaRPr>
          </a:p>
          <a:p>
            <a:pPr rtl="0" fontAlgn="base">
              <a:spcBef>
                <a:spcPts val="0"/>
              </a:spcBef>
              <a:spcAft>
                <a:spcPts val="0"/>
              </a:spcAft>
              <a:buFont typeface="Wingdings" panose="05000000000000000000" pitchFamily="2" charset="2"/>
              <a:buChar char="Ø"/>
            </a:pPr>
            <a:r>
              <a:rPr lang="en-US" sz="1600" dirty="0">
                <a:latin typeface="Raleway" pitchFamily="2" charset="0"/>
              </a:rPr>
              <a:t>Right </a:t>
            </a:r>
            <a:r>
              <a:rPr lang="en-US" sz="1600">
                <a:latin typeface="Raleway" pitchFamily="2" charset="0"/>
              </a:rPr>
              <a:t>patient </a:t>
            </a:r>
            <a:endParaRPr lang="en-US" sz="1600" dirty="0">
              <a:latin typeface="Raleway" pitchFamily="2" charset="0"/>
            </a:endParaRPr>
          </a:p>
          <a:p>
            <a:pPr rtl="0" fontAlgn="base">
              <a:spcBef>
                <a:spcPts val="0"/>
              </a:spcBef>
              <a:spcAft>
                <a:spcPts val="0"/>
              </a:spcAft>
              <a:buFont typeface="Wingdings" panose="05000000000000000000" pitchFamily="2" charset="2"/>
              <a:buChar char="Ø"/>
            </a:pPr>
            <a:r>
              <a:rPr lang="en-US" sz="1600" b="0" i="0" u="none" strike="noStrike" dirty="0">
                <a:effectLst/>
                <a:latin typeface="Raleway" pitchFamily="2" charset="0"/>
              </a:rPr>
              <a:t>Right medication</a:t>
            </a:r>
          </a:p>
          <a:p>
            <a:pPr rtl="0" fontAlgn="base">
              <a:spcBef>
                <a:spcPts val="0"/>
              </a:spcBef>
              <a:spcAft>
                <a:spcPts val="0"/>
              </a:spcAft>
              <a:buFont typeface="Wingdings" panose="05000000000000000000" pitchFamily="2" charset="2"/>
              <a:buChar char="Ø"/>
            </a:pPr>
            <a:r>
              <a:rPr lang="en-US" sz="1600" dirty="0">
                <a:latin typeface="Raleway" pitchFamily="2" charset="0"/>
              </a:rPr>
              <a:t>Right time of administration</a:t>
            </a:r>
          </a:p>
          <a:p>
            <a:pPr rtl="0" fontAlgn="base">
              <a:spcBef>
                <a:spcPts val="0"/>
              </a:spcBef>
              <a:spcAft>
                <a:spcPts val="0"/>
              </a:spcAft>
              <a:buFont typeface="Wingdings" panose="05000000000000000000" pitchFamily="2" charset="2"/>
              <a:buChar char="Ø"/>
            </a:pPr>
            <a:r>
              <a:rPr lang="en-US" sz="1600" b="0" i="0" u="none" strike="noStrike" dirty="0">
                <a:effectLst/>
                <a:latin typeface="Raleway" pitchFamily="2" charset="0"/>
              </a:rPr>
              <a:t>Correct dosage</a:t>
            </a:r>
          </a:p>
          <a:p>
            <a:pPr rtl="0" fontAlgn="base">
              <a:spcBef>
                <a:spcPts val="0"/>
              </a:spcBef>
              <a:spcAft>
                <a:spcPts val="0"/>
              </a:spcAft>
              <a:buFont typeface="Wingdings" panose="05000000000000000000" pitchFamily="2" charset="2"/>
              <a:buChar char="Ø"/>
            </a:pPr>
            <a:r>
              <a:rPr lang="en-US" sz="1600" b="0" i="0" u="none" strike="noStrike" dirty="0">
                <a:effectLst/>
                <a:latin typeface="Raleway" pitchFamily="2" charset="0"/>
              </a:rPr>
              <a:t>Correct method of administration</a:t>
            </a:r>
          </a:p>
          <a:p>
            <a:endParaRPr lang="nl-BE" sz="1800" dirty="0"/>
          </a:p>
        </p:txBody>
      </p:sp>
      <p:pic>
        <p:nvPicPr>
          <p:cNvPr id="9222" name="Picture 6" descr="Lessons in Transport - Avoiding Medication Errors — Taming the SRU">
            <a:extLst>
              <a:ext uri="{FF2B5EF4-FFF2-40B4-BE49-F238E27FC236}">
                <a16:creationId xmlns="" xmlns:a16="http://schemas.microsoft.com/office/drawing/2014/main" id="{9E162AE2-E828-C900-DF1C-E3202AC5BF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97275" y="2142191"/>
            <a:ext cx="4724400" cy="3143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41">
            <a:extLst>
              <a:ext uri="{FF2B5EF4-FFF2-40B4-BE49-F238E27FC236}">
                <a16:creationId xmlns="" xmlns:a16="http://schemas.microsoft.com/office/drawing/2014/main" id="{F1174801-1395-44C5-9B00-CCAC45C056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53" name="Rectangle 1043">
            <a:extLst>
              <a:ext uri="{FF2B5EF4-FFF2-40B4-BE49-F238E27FC236}">
                <a16:creationId xmlns="" xmlns:a16="http://schemas.microsoft.com/office/drawing/2014/main" id="{8BADB362-9771-4A3C-B9E5-6777F34C50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el 1">
            <a:extLst>
              <a:ext uri="{FF2B5EF4-FFF2-40B4-BE49-F238E27FC236}">
                <a16:creationId xmlns="" xmlns:a16="http://schemas.microsoft.com/office/drawing/2014/main" id="{3C1BC001-59E7-5766-3F12-F88610F5E7C2}"/>
              </a:ext>
            </a:extLst>
          </p:cNvPr>
          <p:cNvSpPr>
            <a:spLocks noGrp="1"/>
          </p:cNvSpPr>
          <p:nvPr>
            <p:ph type="ctrTitle"/>
          </p:nvPr>
        </p:nvSpPr>
        <p:spPr>
          <a:xfrm>
            <a:off x="1892595" y="481953"/>
            <a:ext cx="8154230" cy="932178"/>
          </a:xfrm>
        </p:spPr>
        <p:txBody>
          <a:bodyPr anchor="ctr">
            <a:noAutofit/>
          </a:bodyPr>
          <a:lstStyle/>
          <a:p>
            <a:r>
              <a:rPr lang="nl-NL" sz="6600" b="1" u="sng" dirty="0" err="1">
                <a:effectLst>
                  <a:outerShdw blurRad="38100" dist="38100" dir="2700000" algn="tl">
                    <a:srgbClr val="000000">
                      <a:alpha val="43137"/>
                    </a:srgbClr>
                  </a:outerShdw>
                </a:effectLst>
                <a:latin typeface="Raleway" pitchFamily="2" charset="0"/>
              </a:rPr>
              <a:t>Czech</a:t>
            </a:r>
            <a:r>
              <a:rPr lang="nl-NL" sz="6600" b="1" u="sng" dirty="0">
                <a:effectLst>
                  <a:outerShdw blurRad="38100" dist="38100" dir="2700000" algn="tl">
                    <a:srgbClr val="000000">
                      <a:alpha val="43137"/>
                    </a:srgbClr>
                  </a:outerShdw>
                </a:effectLst>
                <a:latin typeface="Raleway" pitchFamily="2" charset="0"/>
              </a:rPr>
              <a:t> </a:t>
            </a:r>
            <a:r>
              <a:rPr lang="nl-NL" sz="6600" b="1" u="sng" dirty="0" err="1">
                <a:effectLst>
                  <a:outerShdw blurRad="38100" dist="38100" dir="2700000" algn="tl">
                    <a:srgbClr val="000000">
                      <a:alpha val="43137"/>
                    </a:srgbClr>
                  </a:outerShdw>
                </a:effectLst>
                <a:latin typeface="Raleway" pitchFamily="2" charset="0"/>
              </a:rPr>
              <a:t>Republic</a:t>
            </a:r>
            <a:endParaRPr lang="nl-BE" sz="6600" b="1" u="sng" dirty="0">
              <a:effectLst>
                <a:outerShdw blurRad="38100" dist="38100" dir="2700000" algn="tl">
                  <a:srgbClr val="000000">
                    <a:alpha val="43137"/>
                  </a:srgbClr>
                </a:outerShdw>
              </a:effectLst>
              <a:latin typeface="Raleway" pitchFamily="2" charset="0"/>
            </a:endParaRPr>
          </a:p>
        </p:txBody>
      </p:sp>
      <p:grpSp>
        <p:nvGrpSpPr>
          <p:cNvPr id="1054" name="Group 1045">
            <a:extLst>
              <a:ext uri="{FF2B5EF4-FFF2-40B4-BE49-F238E27FC236}">
                <a16:creationId xmlns="" xmlns:a16="http://schemas.microsoft.com/office/drawing/2014/main" id="{644D4363-EDF7-455D-B83A-9343AD20F5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8167025" y="76200"/>
            <a:ext cx="3997615" cy="6816079"/>
            <a:chOff x="8059620" y="41922"/>
            <a:chExt cx="3997615" cy="6816077"/>
          </a:xfrm>
        </p:grpSpPr>
        <p:pic>
          <p:nvPicPr>
            <p:cNvPr id="1047" name="Picture 1046">
              <a:extLst>
                <a:ext uri="{FF2B5EF4-FFF2-40B4-BE49-F238E27FC236}">
                  <a16:creationId xmlns="" xmlns:a16="http://schemas.microsoft.com/office/drawing/2014/main" id="{264248C9-9186-4DBE-9F5D-F02133F84FF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055" name="Picture 1047">
              <a:extLst>
                <a:ext uri="{FF2B5EF4-FFF2-40B4-BE49-F238E27FC236}">
                  <a16:creationId xmlns="" xmlns:a16="http://schemas.microsoft.com/office/drawing/2014/main" id="{38935880-05FC-4BA7-B658-EB15C942352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Ondertitel 2">
            <a:extLst>
              <a:ext uri="{FF2B5EF4-FFF2-40B4-BE49-F238E27FC236}">
                <a16:creationId xmlns="" xmlns:a16="http://schemas.microsoft.com/office/drawing/2014/main" id="{96AB3C92-B432-07A2-D192-EFA6290F5FFB}"/>
              </a:ext>
            </a:extLst>
          </p:cNvPr>
          <p:cNvSpPr>
            <a:spLocks noGrp="1"/>
          </p:cNvSpPr>
          <p:nvPr>
            <p:ph type="subTitle" idx="1"/>
          </p:nvPr>
        </p:nvSpPr>
        <p:spPr>
          <a:xfrm>
            <a:off x="2743201" y="1669312"/>
            <a:ext cx="8439974" cy="845288"/>
          </a:xfrm>
        </p:spPr>
        <p:txBody>
          <a:bodyPr anchor="ctr">
            <a:normAutofit/>
          </a:bodyPr>
          <a:lstStyle/>
          <a:p>
            <a:pPr algn="l"/>
            <a:r>
              <a:rPr lang="en-US" sz="1800" b="1" i="0" u="sng" dirty="0">
                <a:effectLst/>
                <a:latin typeface="Raleway" pitchFamily="2" charset="0"/>
              </a:rPr>
              <a:t>Rules </a:t>
            </a:r>
            <a:r>
              <a:rPr lang="en-US" sz="1800" b="1" u="sng" dirty="0">
                <a:latin typeface="Raleway" pitchFamily="2" charset="0"/>
              </a:rPr>
              <a:t>for</a:t>
            </a:r>
            <a:r>
              <a:rPr lang="en-US" sz="1800" b="1" i="0" u="sng" dirty="0">
                <a:effectLst/>
                <a:latin typeface="Raleway" pitchFamily="2" charset="0"/>
              </a:rPr>
              <a:t> administering medication - team Belgium</a:t>
            </a:r>
            <a:endParaRPr lang="nl-BE" sz="2200" b="1" dirty="0">
              <a:latin typeface="Raleway" pitchFamily="2" charset="0"/>
            </a:endParaRPr>
          </a:p>
        </p:txBody>
      </p:sp>
      <p:pic>
        <p:nvPicPr>
          <p:cNvPr id="1028" name="Picture 4" descr="Vlag Tsjechie – Never Stop Travelling">
            <a:extLst>
              <a:ext uri="{FF2B5EF4-FFF2-40B4-BE49-F238E27FC236}">
                <a16:creationId xmlns="" xmlns:a16="http://schemas.microsoft.com/office/drawing/2014/main" id="{90F58613-B2C9-0F83-7017-5FAC32DAAD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9814" y="2854745"/>
            <a:ext cx="5179237" cy="3262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Erasmus+ Project Results Platform – Erasmus+ Journal">
            <a:extLst>
              <a:ext uri="{FF2B5EF4-FFF2-40B4-BE49-F238E27FC236}">
                <a16:creationId xmlns="" xmlns:a16="http://schemas.microsoft.com/office/drawing/2014/main" id="{1C5E091A-73C0-CEF0-A71A-E66483DF61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90657" y="2854744"/>
            <a:ext cx="5179237" cy="3262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873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6" name="Rectangle 2105">
            <a:extLst>
              <a:ext uri="{FF2B5EF4-FFF2-40B4-BE49-F238E27FC236}">
                <a16:creationId xmlns="" xmlns:a16="http://schemas.microsoft.com/office/drawing/2014/main" id="{A4FB2F27-3F7D-440E-A905-86607A926A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08" name="Rectangle 2107">
            <a:extLst>
              <a:ext uri="{FF2B5EF4-FFF2-40B4-BE49-F238E27FC236}">
                <a16:creationId xmlns="" xmlns:a16="http://schemas.microsoft.com/office/drawing/2014/main" id="{AF678C14-A033-4139-BCA9-8382B03964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0" name="Group 2109">
            <a:extLst>
              <a:ext uri="{FF2B5EF4-FFF2-40B4-BE49-F238E27FC236}">
                <a16:creationId xmlns="" xmlns:a16="http://schemas.microsoft.com/office/drawing/2014/main" id="{3489A2D2-B3AA-488C-B20E-15DBB97548C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8194385" y="0"/>
            <a:ext cx="3997615" cy="6816079"/>
            <a:chOff x="8059620" y="41922"/>
            <a:chExt cx="3997615" cy="6816077"/>
          </a:xfrm>
        </p:grpSpPr>
        <p:pic>
          <p:nvPicPr>
            <p:cNvPr id="2111" name="Picture 2110">
              <a:extLst>
                <a:ext uri="{FF2B5EF4-FFF2-40B4-BE49-F238E27FC236}">
                  <a16:creationId xmlns="" xmlns:a16="http://schemas.microsoft.com/office/drawing/2014/main" id="{7C8EAD1A-FDD8-42C1-BC99-CCB0CC628B0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112" name="Picture 2111">
              <a:extLst>
                <a:ext uri="{FF2B5EF4-FFF2-40B4-BE49-F238E27FC236}">
                  <a16:creationId xmlns="" xmlns:a16="http://schemas.microsoft.com/office/drawing/2014/main" id="{E897C8CE-9AE7-4BB3-B76A-13264EA74AC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el 1">
            <a:extLst>
              <a:ext uri="{FF2B5EF4-FFF2-40B4-BE49-F238E27FC236}">
                <a16:creationId xmlns="" xmlns:a16="http://schemas.microsoft.com/office/drawing/2014/main" id="{E482BA70-D34A-7FF5-861A-9E320A9971B7}"/>
              </a:ext>
            </a:extLst>
          </p:cNvPr>
          <p:cNvSpPr>
            <a:spLocks noGrp="1"/>
          </p:cNvSpPr>
          <p:nvPr>
            <p:ph type="title"/>
          </p:nvPr>
        </p:nvSpPr>
        <p:spPr>
          <a:xfrm>
            <a:off x="838200" y="461339"/>
            <a:ext cx="10606072" cy="1900861"/>
          </a:xfrm>
        </p:spPr>
        <p:txBody>
          <a:bodyPr>
            <a:normAutofit/>
          </a:bodyPr>
          <a:lstStyle/>
          <a:p>
            <a:pPr>
              <a:lnSpc>
                <a:spcPct val="90000"/>
              </a:lnSpc>
            </a:pPr>
            <a:r>
              <a:rPr lang="en-US" sz="2800" b="1" i="0" u="sng" strike="noStrike" dirty="0">
                <a:effectLst/>
                <a:latin typeface="Raleway" pitchFamily="2" charset="0"/>
              </a:rPr>
              <a:t>Who is responsible for the administration of medication?</a:t>
            </a:r>
            <a:r>
              <a:rPr lang="en-US" sz="2800" dirty="0">
                <a:latin typeface="Raleway" pitchFamily="2" charset="0"/>
              </a:rPr>
              <a:t> </a:t>
            </a:r>
            <a:br>
              <a:rPr lang="en-US" sz="2800" dirty="0">
                <a:latin typeface="Raleway" pitchFamily="2" charset="0"/>
              </a:rPr>
            </a:br>
            <a:r>
              <a:rPr lang="en-US" sz="2000" dirty="0">
                <a:latin typeface="Raleway" pitchFamily="2" charset="0"/>
              </a:rPr>
              <a:t>(oral, infusions, </a:t>
            </a:r>
            <a:r>
              <a:rPr lang="en-US" sz="2000" dirty="0" err="1">
                <a:latin typeface="Raleway" pitchFamily="2" charset="0"/>
              </a:rPr>
              <a:t>i.v.</a:t>
            </a:r>
            <a:r>
              <a:rPr lang="en-US" sz="2000" dirty="0">
                <a:latin typeface="Raleway" pitchFamily="2" charset="0"/>
              </a:rPr>
              <a:t> medication,…)</a:t>
            </a:r>
            <a:endParaRPr lang="nl-BE" sz="2000" dirty="0">
              <a:latin typeface="Raleway" pitchFamily="2" charset="0"/>
            </a:endParaRPr>
          </a:p>
        </p:txBody>
      </p:sp>
      <p:sp>
        <p:nvSpPr>
          <p:cNvPr id="3" name="Tijdelijke aanduiding voor inhoud 2">
            <a:extLst>
              <a:ext uri="{FF2B5EF4-FFF2-40B4-BE49-F238E27FC236}">
                <a16:creationId xmlns="" xmlns:a16="http://schemas.microsoft.com/office/drawing/2014/main" id="{F62BF0E6-21BC-8D68-AB45-B214FB633854}"/>
              </a:ext>
            </a:extLst>
          </p:cNvPr>
          <p:cNvSpPr>
            <a:spLocks noGrp="1"/>
          </p:cNvSpPr>
          <p:nvPr>
            <p:ph idx="1"/>
          </p:nvPr>
        </p:nvSpPr>
        <p:spPr>
          <a:xfrm>
            <a:off x="838200" y="2083443"/>
            <a:ext cx="4647901" cy="4109013"/>
          </a:xfrm>
        </p:spPr>
        <p:txBody>
          <a:bodyPr>
            <a:normAutofit/>
          </a:bodyPr>
          <a:lstStyle/>
          <a:p>
            <a:pPr marR="38100">
              <a:lnSpc>
                <a:spcPct val="100000"/>
              </a:lnSpc>
            </a:pPr>
            <a:r>
              <a:rPr lang="en-US" sz="1600" i="0" u="none" strike="noStrike" dirty="0">
                <a:effectLst/>
                <a:latin typeface="Raleway" pitchFamily="2" charset="0"/>
              </a:rPr>
              <a:t>In Belgium, nurses are responsible for administering </a:t>
            </a:r>
            <a:r>
              <a:rPr lang="en-US" sz="1600" dirty="0">
                <a:latin typeface="Raleway" pitchFamily="2" charset="0"/>
              </a:rPr>
              <a:t>the </a:t>
            </a:r>
            <a:r>
              <a:rPr lang="en-US" sz="1600" i="0" u="none" strike="noStrike" dirty="0">
                <a:effectLst/>
                <a:latin typeface="Raleway" pitchFamily="2" charset="0"/>
              </a:rPr>
              <a:t>prescription medication in hospitals</a:t>
            </a:r>
            <a:r>
              <a:rPr lang="en-US" sz="1600" dirty="0">
                <a:latin typeface="Raleway" pitchFamily="2" charset="0"/>
              </a:rPr>
              <a:t>. The nurse always needs a doctor’s order to administer medication.</a:t>
            </a:r>
            <a:endParaRPr lang="en-US" sz="1600" dirty="0">
              <a:effectLst/>
              <a:latin typeface="Raleway" pitchFamily="2" charset="0"/>
            </a:endParaRPr>
          </a:p>
          <a:p>
            <a:pPr marR="38100" rtl="0">
              <a:lnSpc>
                <a:spcPct val="100000"/>
              </a:lnSpc>
            </a:pPr>
            <a:r>
              <a:rPr lang="en-US" sz="1600" dirty="0">
                <a:latin typeface="Raleway" pitchFamily="2" charset="0"/>
              </a:rPr>
              <a:t>Nurses</a:t>
            </a:r>
            <a:r>
              <a:rPr lang="en-US" sz="1600" i="0" u="none" strike="noStrike" dirty="0">
                <a:effectLst/>
                <a:latin typeface="Raleway" pitchFamily="2" charset="0"/>
              </a:rPr>
              <a:t> receive a prescription of the doctor, stating the name of the patient, the name of the medication, dosage and how the medication should be administered, only then they can prepare and  administer medication to a patient. </a:t>
            </a:r>
            <a:r>
              <a:rPr lang="en-US" sz="1400" dirty="0">
                <a:effectLst/>
                <a:latin typeface="Raleway" pitchFamily="2" charset="0"/>
              </a:rPr>
              <a:t/>
            </a:r>
            <a:br>
              <a:rPr lang="en-US" sz="1400" dirty="0">
                <a:effectLst/>
                <a:latin typeface="Raleway" pitchFamily="2" charset="0"/>
              </a:rPr>
            </a:br>
            <a:endParaRPr lang="en-US" sz="1400" dirty="0">
              <a:latin typeface="Raleway" pitchFamily="2" charset="0"/>
            </a:endParaRPr>
          </a:p>
          <a:p>
            <a:pPr marL="0" marR="38100" indent="0" algn="ctr">
              <a:lnSpc>
                <a:spcPct val="100000"/>
              </a:lnSpc>
              <a:buNone/>
            </a:pPr>
            <a:r>
              <a:rPr lang="en-US" sz="1700" u="sng" dirty="0">
                <a:latin typeface="Raleway" pitchFamily="2" charset="0"/>
              </a:rPr>
              <a:t>What kind of education do these people need?</a:t>
            </a:r>
          </a:p>
          <a:p>
            <a:pPr marL="0" marR="38100" indent="0" rtl="0">
              <a:lnSpc>
                <a:spcPct val="100000"/>
              </a:lnSpc>
              <a:buNone/>
            </a:pPr>
            <a:r>
              <a:rPr lang="en-US" sz="1700" i="0" strike="noStrike" dirty="0">
                <a:effectLst/>
                <a:latin typeface="Raleway" pitchFamily="2" charset="0"/>
              </a:rPr>
              <a:t>In Belgium you can study nursing at 2 levels:</a:t>
            </a:r>
          </a:p>
          <a:p>
            <a:pPr marL="0" marR="38100" indent="0" rtl="0">
              <a:lnSpc>
                <a:spcPct val="100000"/>
              </a:lnSpc>
              <a:buNone/>
            </a:pPr>
            <a:endParaRPr lang="en-US" sz="1700" u="sng" dirty="0">
              <a:effectLst/>
              <a:latin typeface="Raleway" pitchFamily="2" charset="0"/>
            </a:endParaRPr>
          </a:p>
          <a:p>
            <a:pPr rtl="0" fontAlgn="base">
              <a:lnSpc>
                <a:spcPct val="100000"/>
              </a:lnSpc>
              <a:spcBef>
                <a:spcPts val="0"/>
              </a:spcBef>
              <a:spcAft>
                <a:spcPts val="1200"/>
              </a:spcAft>
              <a:buFont typeface="Wingdings" panose="05000000000000000000" pitchFamily="2" charset="2"/>
              <a:buChar char="Ø"/>
            </a:pPr>
            <a:r>
              <a:rPr lang="en-US" sz="1700" i="0" u="none" strike="noStrike" dirty="0">
                <a:latin typeface="Raleway" pitchFamily="2" charset="0"/>
              </a:rPr>
              <a:t>4 years of college</a:t>
            </a:r>
          </a:p>
          <a:p>
            <a:pPr marR="38100" rtl="0" fontAlgn="base">
              <a:lnSpc>
                <a:spcPct val="100000"/>
              </a:lnSpc>
              <a:spcBef>
                <a:spcPts val="0"/>
              </a:spcBef>
              <a:spcAft>
                <a:spcPts val="0"/>
              </a:spcAft>
              <a:buFont typeface="Wingdings" panose="05000000000000000000" pitchFamily="2" charset="2"/>
              <a:buChar char="Ø"/>
            </a:pPr>
            <a:r>
              <a:rPr lang="en-US" sz="1700" i="0" u="none" strike="noStrike" dirty="0">
                <a:latin typeface="Raleway" pitchFamily="2" charset="0"/>
              </a:rPr>
              <a:t>3 years HBO-5</a:t>
            </a:r>
          </a:p>
          <a:p>
            <a:pPr>
              <a:lnSpc>
                <a:spcPct val="100000"/>
              </a:lnSpc>
            </a:pPr>
            <a:endParaRPr lang="nl-BE" sz="1400" dirty="0"/>
          </a:p>
        </p:txBody>
      </p:sp>
      <p:pic>
        <p:nvPicPr>
          <p:cNvPr id="2056" name="Picture 8" descr="What Are The 5 R's For Medication Safety? - Meds Safety">
            <a:extLst>
              <a:ext uri="{FF2B5EF4-FFF2-40B4-BE49-F238E27FC236}">
                <a16:creationId xmlns="" xmlns:a16="http://schemas.microsoft.com/office/drawing/2014/main" id="{A6747E0A-2B1D-B558-30F7-66C2D3B3FD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324" b="4"/>
          <a:stretch/>
        </p:blipFill>
        <p:spPr bwMode="auto">
          <a:xfrm>
            <a:off x="6626806" y="2590801"/>
            <a:ext cx="4817466" cy="342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7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44" name="Rectangle 3143">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46" name="Rectangle 3145">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3148" name="Group 3147">
            <a:extLst>
              <a:ext uri="{FF2B5EF4-FFF2-40B4-BE49-F238E27FC236}">
                <a16:creationId xmlns="" xmlns:a16="http://schemas.microsoft.com/office/drawing/2014/main" id="{8D6FD602-3113-4FC4-982F-15099614D2A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3048" y="0"/>
            <a:ext cx="7724071" cy="6858000"/>
            <a:chOff x="4464881" y="0"/>
            <a:chExt cx="7724071" cy="6858000"/>
          </a:xfrm>
        </p:grpSpPr>
        <p:pic>
          <p:nvPicPr>
            <p:cNvPr id="3149" name="Picture 3148">
              <a:extLst>
                <a:ext uri="{FF2B5EF4-FFF2-40B4-BE49-F238E27FC236}">
                  <a16:creationId xmlns="" xmlns:a16="http://schemas.microsoft.com/office/drawing/2014/main" id="{8B8C81AF-BEDB-486F-AB26-181C63BF14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150" name="Picture 3149">
              <a:extLst>
                <a:ext uri="{FF2B5EF4-FFF2-40B4-BE49-F238E27FC236}">
                  <a16:creationId xmlns="" xmlns:a16="http://schemas.microsoft.com/office/drawing/2014/main" id="{E08D8EF1-80CA-4FAD-BD38-F379CECC367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A6503D86-848E-778A-5266-18DCE5A2161B}"/>
              </a:ext>
            </a:extLst>
          </p:cNvPr>
          <p:cNvSpPr>
            <a:spLocks noGrp="1"/>
          </p:cNvSpPr>
          <p:nvPr>
            <p:ph type="title"/>
          </p:nvPr>
        </p:nvSpPr>
        <p:spPr>
          <a:xfrm>
            <a:off x="5638800" y="586992"/>
            <a:ext cx="5867400" cy="1664573"/>
          </a:xfrm>
        </p:spPr>
        <p:txBody>
          <a:bodyPr>
            <a:normAutofit/>
          </a:bodyPr>
          <a:lstStyle/>
          <a:p>
            <a:pPr>
              <a:lnSpc>
                <a:spcPct val="90000"/>
              </a:lnSpc>
            </a:pPr>
            <a:r>
              <a:rPr lang="en-US" sz="2800" b="1" i="0" u="sng" strike="noStrike">
                <a:effectLst/>
                <a:latin typeface="Raleway" pitchFamily="2" charset="0"/>
              </a:rPr>
              <a:t>How many people are necessary for the preparation and the administration of medication</a:t>
            </a:r>
            <a:r>
              <a:rPr lang="en-US" sz="2800" i="0" strike="noStrike">
                <a:effectLst/>
                <a:latin typeface="Raleway" pitchFamily="2" charset="0"/>
              </a:rPr>
              <a:t>?    </a:t>
            </a:r>
            <a:r>
              <a:rPr lang="en-US" sz="2800" i="0" strike="noStrike" dirty="0">
                <a:effectLst/>
                <a:latin typeface="Raleway" pitchFamily="2" charset="0"/>
              </a:rPr>
              <a:t/>
            </a:r>
            <a:br>
              <a:rPr lang="en-US" sz="2800" i="0" strike="noStrike" dirty="0">
                <a:effectLst/>
                <a:latin typeface="Raleway" pitchFamily="2" charset="0"/>
              </a:rPr>
            </a:br>
            <a:endParaRPr lang="nl-BE" sz="2800">
              <a:latin typeface="Raleway" pitchFamily="2" charset="0"/>
            </a:endParaRPr>
          </a:p>
        </p:txBody>
      </p:sp>
      <p:pic>
        <p:nvPicPr>
          <p:cNvPr id="3081" name="Picture 9" descr="Intraveneus - Wikipedia">
            <a:extLst>
              <a:ext uri="{FF2B5EF4-FFF2-40B4-BE49-F238E27FC236}">
                <a16:creationId xmlns="" xmlns:a16="http://schemas.microsoft.com/office/drawing/2014/main" id="{5F8BF922-5250-EEC1-4A9F-7B50FEA71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60749" y="613741"/>
            <a:ext cx="3816005" cy="571686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 xmlns:a16="http://schemas.microsoft.com/office/drawing/2014/main" id="{D42609E0-DD8D-9224-387C-AB5EC31DA521}"/>
              </a:ext>
            </a:extLst>
          </p:cNvPr>
          <p:cNvSpPr>
            <a:spLocks noGrp="1"/>
          </p:cNvSpPr>
          <p:nvPr>
            <p:ph idx="1"/>
          </p:nvPr>
        </p:nvSpPr>
        <p:spPr>
          <a:xfrm>
            <a:off x="5638860" y="2411653"/>
            <a:ext cx="5867022" cy="3928822"/>
          </a:xfrm>
        </p:spPr>
        <p:txBody>
          <a:bodyPr>
            <a:normAutofit/>
          </a:bodyPr>
          <a:lstStyle/>
          <a:p>
            <a:pPr rtl="0" fontAlgn="base">
              <a:lnSpc>
                <a:spcPct val="100000"/>
              </a:lnSpc>
              <a:spcBef>
                <a:spcPts val="0"/>
              </a:spcBef>
              <a:spcAft>
                <a:spcPts val="1200"/>
              </a:spcAft>
              <a:buFont typeface="Arial" panose="020B0604020202020204" pitchFamily="34" charset="0"/>
              <a:buChar char="•"/>
            </a:pPr>
            <a:r>
              <a:rPr lang="en-US" sz="1700" b="0" i="0" u="none" strike="noStrike" dirty="0">
                <a:effectLst/>
                <a:latin typeface="Raleway" pitchFamily="2" charset="0"/>
              </a:rPr>
              <a:t>In hospitals, most of the medication is prepared by the night nurses and a double check will be done by the nurses with an early shift. For the preparation of most medicines there is no witness required. </a:t>
            </a:r>
          </a:p>
          <a:p>
            <a:pPr rtl="0" fontAlgn="base">
              <a:lnSpc>
                <a:spcPct val="100000"/>
              </a:lnSpc>
              <a:spcBef>
                <a:spcPts val="0"/>
              </a:spcBef>
              <a:spcAft>
                <a:spcPts val="1200"/>
              </a:spcAft>
              <a:buFont typeface="Arial" panose="020B0604020202020204" pitchFamily="34" charset="0"/>
              <a:buChar char="•"/>
            </a:pPr>
            <a:r>
              <a:rPr lang="en-US" sz="1700" b="0" i="0" u="none" strike="noStrike" dirty="0">
                <a:effectLst/>
                <a:latin typeface="Raleway" pitchFamily="2" charset="0"/>
              </a:rPr>
              <a:t>The administration is the task of one nurse, she must indicate in the patient’s </a:t>
            </a:r>
            <a:r>
              <a:rPr lang="en-US" sz="1700" dirty="0">
                <a:latin typeface="Raleway" pitchFamily="2" charset="0"/>
              </a:rPr>
              <a:t>file </a:t>
            </a:r>
            <a:r>
              <a:rPr lang="en-US" sz="1700" b="0" i="0" u="none" strike="noStrike" dirty="0">
                <a:effectLst/>
                <a:latin typeface="Raleway" pitchFamily="2" charset="0"/>
              </a:rPr>
              <a:t>which medication she administered and the time of administration.</a:t>
            </a:r>
          </a:p>
          <a:p>
            <a:pPr rtl="0" fontAlgn="base">
              <a:lnSpc>
                <a:spcPct val="100000"/>
              </a:lnSpc>
              <a:spcBef>
                <a:spcPts val="0"/>
              </a:spcBef>
              <a:spcAft>
                <a:spcPts val="0"/>
              </a:spcAft>
              <a:buFont typeface="Arial" panose="020B0604020202020204" pitchFamily="34" charset="0"/>
              <a:buChar char="•"/>
            </a:pPr>
            <a:r>
              <a:rPr lang="en-US" sz="1700" b="0" i="0" u="none" strike="noStrike" dirty="0">
                <a:effectLst/>
                <a:latin typeface="Raleway" pitchFamily="2" charset="0"/>
              </a:rPr>
              <a:t>When we speak about high risk medications a witness is required. </a:t>
            </a:r>
            <a:r>
              <a:rPr lang="en-US" sz="1700" dirty="0">
                <a:latin typeface="Raleway" pitchFamily="2" charset="0"/>
              </a:rPr>
              <a:t>High risk</a:t>
            </a:r>
            <a:r>
              <a:rPr lang="en-US" sz="1700" b="0" i="0" u="none" strike="noStrike" dirty="0">
                <a:effectLst/>
                <a:latin typeface="Raleway" pitchFamily="2" charset="0"/>
              </a:rPr>
              <a:t> medication are medicines with an increased risk of causing serious harm to the patient if used incorrectly. This group of medicines includes anticoagulants, insulin, narcotic drugs and </a:t>
            </a:r>
            <a:r>
              <a:rPr lang="en-US" sz="1700" b="0" i="0" u="none" strike="noStrike" dirty="0" err="1">
                <a:effectLst/>
                <a:latin typeface="Raleway" pitchFamily="2" charset="0"/>
              </a:rPr>
              <a:t>cytostatics</a:t>
            </a:r>
            <a:r>
              <a:rPr lang="en-US" sz="1700" b="0" i="0" u="none" strike="noStrike" dirty="0">
                <a:effectLst/>
                <a:latin typeface="Raleway" pitchFamily="2" charset="0"/>
              </a:rPr>
              <a:t> for chemotherapy.</a:t>
            </a:r>
            <a:endParaRPr lang="nl-BE" sz="1700" dirty="0">
              <a:latin typeface="Raleway" pitchFamily="2" charset="0"/>
            </a:endParaRPr>
          </a:p>
        </p:txBody>
      </p:sp>
    </p:spTree>
    <p:extLst>
      <p:ext uri="{BB962C8B-B14F-4D97-AF65-F5344CB8AC3E}">
        <p14:creationId xmlns:p14="http://schemas.microsoft.com/office/powerpoint/2010/main" val="4676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05" name="Rectangle 4104">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107" name="Group 4106">
            <a:extLst>
              <a:ext uri="{FF2B5EF4-FFF2-40B4-BE49-F238E27FC236}">
                <a16:creationId xmlns="" xmlns:a16="http://schemas.microsoft.com/office/drawing/2014/main" id="{8ED5E97A-D21B-4AA4-83CF-DA3A380E30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0" y="0"/>
            <a:ext cx="7724071" cy="6858000"/>
            <a:chOff x="4464881" y="0"/>
            <a:chExt cx="7724071" cy="6858000"/>
          </a:xfrm>
        </p:grpSpPr>
        <p:pic>
          <p:nvPicPr>
            <p:cNvPr id="4108" name="Picture 4107">
              <a:extLst>
                <a:ext uri="{FF2B5EF4-FFF2-40B4-BE49-F238E27FC236}">
                  <a16:creationId xmlns="" xmlns:a16="http://schemas.microsoft.com/office/drawing/2014/main" id="{8AF5706D-4464-450F-93F4-853EDF68CE4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109" name="Picture 4108">
              <a:extLst>
                <a:ext uri="{FF2B5EF4-FFF2-40B4-BE49-F238E27FC236}">
                  <a16:creationId xmlns="" xmlns:a16="http://schemas.microsoft.com/office/drawing/2014/main" id="{3E0FB244-C158-43A9-AD7A-05DC5BBF6D3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73887C34-555C-0AF8-2FDA-9C85991C0437}"/>
              </a:ext>
            </a:extLst>
          </p:cNvPr>
          <p:cNvSpPr>
            <a:spLocks noGrp="1"/>
          </p:cNvSpPr>
          <p:nvPr>
            <p:ph type="title"/>
          </p:nvPr>
        </p:nvSpPr>
        <p:spPr>
          <a:xfrm>
            <a:off x="838200" y="586992"/>
            <a:ext cx="5638800" cy="1300782"/>
          </a:xfrm>
        </p:spPr>
        <p:txBody>
          <a:bodyPr>
            <a:normAutofit/>
          </a:bodyPr>
          <a:lstStyle/>
          <a:p>
            <a:pPr algn="ctr">
              <a:lnSpc>
                <a:spcPct val="90000"/>
              </a:lnSpc>
            </a:pPr>
            <a:r>
              <a:rPr lang="en-US" sz="2400" b="1" i="0" u="sng" strike="noStrike" dirty="0">
                <a:effectLst/>
                <a:latin typeface="Raleway" pitchFamily="2" charset="0"/>
              </a:rPr>
              <a:t>How do nurses record the administration of medication? </a:t>
            </a:r>
            <a:r>
              <a:rPr lang="en-US" sz="2400" b="0" i="0" u="none" strike="noStrike" dirty="0">
                <a:effectLst/>
                <a:latin typeface="Raleway" pitchFamily="2" charset="0"/>
              </a:rPr>
              <a:t/>
            </a:r>
            <a:br>
              <a:rPr lang="en-US" sz="2400" b="0" i="0" u="none" strike="noStrike" dirty="0">
                <a:effectLst/>
                <a:latin typeface="Raleway" pitchFamily="2" charset="0"/>
              </a:rPr>
            </a:br>
            <a:endParaRPr lang="nl-BE" sz="1400" dirty="0">
              <a:latin typeface="Raleway" pitchFamily="2" charset="0"/>
            </a:endParaRPr>
          </a:p>
        </p:txBody>
      </p:sp>
      <p:sp>
        <p:nvSpPr>
          <p:cNvPr id="3" name="Tijdelijke aanduiding voor inhoud 2">
            <a:extLst>
              <a:ext uri="{FF2B5EF4-FFF2-40B4-BE49-F238E27FC236}">
                <a16:creationId xmlns="" xmlns:a16="http://schemas.microsoft.com/office/drawing/2014/main" id="{72867889-1DAE-E94A-5A8F-182A0D604F60}"/>
              </a:ext>
            </a:extLst>
          </p:cNvPr>
          <p:cNvSpPr>
            <a:spLocks noGrp="1"/>
          </p:cNvSpPr>
          <p:nvPr>
            <p:ph idx="1"/>
          </p:nvPr>
        </p:nvSpPr>
        <p:spPr>
          <a:xfrm>
            <a:off x="838200" y="1887774"/>
            <a:ext cx="5638437" cy="4392592"/>
          </a:xfrm>
        </p:spPr>
        <p:txBody>
          <a:bodyPr anchor="ctr">
            <a:normAutofit/>
          </a:bodyPr>
          <a:lstStyle/>
          <a:p>
            <a:pPr rtl="0">
              <a:lnSpc>
                <a:spcPct val="100000"/>
              </a:lnSpc>
              <a:spcBef>
                <a:spcPts val="0"/>
              </a:spcBef>
              <a:spcAft>
                <a:spcPts val="1200"/>
              </a:spcAft>
            </a:pPr>
            <a:r>
              <a:rPr lang="en-US" sz="1700" b="0" i="0" u="none" strike="noStrike" dirty="0">
                <a:effectLst/>
                <a:latin typeface="Raleway" pitchFamily="2" charset="0"/>
              </a:rPr>
              <a:t>In </a:t>
            </a:r>
            <a:r>
              <a:rPr lang="en-US" sz="1700" dirty="0">
                <a:latin typeface="Raleway" pitchFamily="2" charset="0"/>
              </a:rPr>
              <a:t>B</a:t>
            </a:r>
            <a:r>
              <a:rPr lang="en-US" sz="1700" b="0" i="0" u="none" strike="noStrike" dirty="0">
                <a:effectLst/>
                <a:latin typeface="Raleway" pitchFamily="2" charset="0"/>
              </a:rPr>
              <a:t>elgian hospitals, all nurses have their own personal badge with a staff number, name and medical department linked to it. </a:t>
            </a:r>
          </a:p>
          <a:p>
            <a:pPr rtl="0">
              <a:lnSpc>
                <a:spcPct val="100000"/>
              </a:lnSpc>
              <a:spcBef>
                <a:spcPts val="0"/>
              </a:spcBef>
              <a:spcAft>
                <a:spcPts val="1200"/>
              </a:spcAft>
            </a:pPr>
            <a:r>
              <a:rPr lang="en-US" sz="1700" dirty="0">
                <a:latin typeface="Raleway" pitchFamily="2" charset="0"/>
              </a:rPr>
              <a:t>Before t</a:t>
            </a:r>
            <a:r>
              <a:rPr lang="en-US" sz="1700" b="0" i="0" u="none" strike="noStrike" dirty="0">
                <a:effectLst/>
                <a:latin typeface="Raleway" pitchFamily="2" charset="0"/>
              </a:rPr>
              <a:t>hey administer medication they need to log in to the patient’s file to see what medication is required for the patient. </a:t>
            </a:r>
            <a:r>
              <a:rPr lang="en-US" sz="1700" dirty="0">
                <a:latin typeface="Raleway" pitchFamily="2" charset="0"/>
              </a:rPr>
              <a:t>T</a:t>
            </a:r>
            <a:r>
              <a:rPr lang="en-US" sz="1700" b="0" i="0" u="none" strike="noStrike" dirty="0">
                <a:effectLst/>
                <a:latin typeface="Raleway" pitchFamily="2" charset="0"/>
              </a:rPr>
              <a:t>he badge is automatically recognized by the computer system. In most hospitals in Belgium we use “KWS” or clinical work station.</a:t>
            </a:r>
          </a:p>
          <a:p>
            <a:pPr rtl="0">
              <a:lnSpc>
                <a:spcPct val="100000"/>
              </a:lnSpc>
              <a:spcBef>
                <a:spcPts val="0"/>
              </a:spcBef>
              <a:spcAft>
                <a:spcPts val="1200"/>
              </a:spcAft>
            </a:pPr>
            <a:r>
              <a:rPr lang="en-US" sz="1700" b="0" i="0" u="none" strike="noStrike" dirty="0">
                <a:effectLst/>
                <a:latin typeface="Raleway" pitchFamily="2" charset="0"/>
              </a:rPr>
              <a:t>After administration, the nurse must </a:t>
            </a:r>
            <a:r>
              <a:rPr lang="en-US" sz="1700" dirty="0">
                <a:latin typeface="Raleway" pitchFamily="2" charset="0"/>
              </a:rPr>
              <a:t>log in to the patient’s file to indicate all the </a:t>
            </a:r>
            <a:r>
              <a:rPr lang="en-US" sz="1700" b="0" i="0" u="none" strike="noStrike" dirty="0">
                <a:effectLst/>
                <a:latin typeface="Raleway" pitchFamily="2" charset="0"/>
              </a:rPr>
              <a:t>medication that has been given to the patient. </a:t>
            </a:r>
            <a:r>
              <a:rPr lang="en-US" sz="1700" dirty="0">
                <a:latin typeface="Raleway" pitchFamily="2" charset="0"/>
              </a:rPr>
              <a:t>Her/his</a:t>
            </a:r>
            <a:r>
              <a:rPr lang="en-US" sz="1700" b="0" i="0" u="none" strike="noStrike" dirty="0">
                <a:effectLst/>
                <a:latin typeface="Raleway" pitchFamily="2" charset="0"/>
              </a:rPr>
              <a:t> badge is automatically recognized by the computer and their name is signed like a signature.</a:t>
            </a:r>
            <a:endParaRPr lang="en-US" sz="1700" b="0" dirty="0">
              <a:effectLst/>
              <a:latin typeface="Raleway" pitchFamily="2" charset="0"/>
            </a:endParaRPr>
          </a:p>
          <a:p>
            <a:pPr rtl="0">
              <a:lnSpc>
                <a:spcPct val="100000"/>
              </a:lnSpc>
              <a:spcBef>
                <a:spcPts val="0"/>
              </a:spcBef>
              <a:spcAft>
                <a:spcPts val="1200"/>
              </a:spcAft>
            </a:pPr>
            <a:r>
              <a:rPr lang="en-US" sz="1700" b="0" i="0" u="none" strike="noStrike" dirty="0">
                <a:effectLst/>
                <a:latin typeface="Raleway" pitchFamily="2" charset="0"/>
              </a:rPr>
              <a:t>There is no witness needed, </a:t>
            </a:r>
            <a:r>
              <a:rPr lang="en-US" sz="1700" dirty="0">
                <a:latin typeface="Raleway" pitchFamily="2" charset="0"/>
              </a:rPr>
              <a:t>everything</a:t>
            </a:r>
            <a:r>
              <a:rPr lang="en-US" sz="1700" b="0" i="0" u="none" strike="noStrike" dirty="0">
                <a:effectLst/>
                <a:latin typeface="Raleway" pitchFamily="2" charset="0"/>
              </a:rPr>
              <a:t> is done automatically, so a stamp is no longer needed!</a:t>
            </a:r>
            <a:endParaRPr lang="en-US" sz="1700" b="0" dirty="0">
              <a:effectLst/>
              <a:latin typeface="Raleway" pitchFamily="2" charset="0"/>
            </a:endParaRPr>
          </a:p>
          <a:p>
            <a:pPr marL="0" indent="0">
              <a:lnSpc>
                <a:spcPct val="100000"/>
              </a:lnSpc>
              <a:buNone/>
            </a:pPr>
            <a:r>
              <a:rPr lang="en-US" sz="1100" dirty="0"/>
              <a:t/>
            </a:r>
            <a:br>
              <a:rPr lang="en-US" sz="1100" dirty="0"/>
            </a:br>
            <a:endParaRPr lang="nl-BE" sz="1100" dirty="0"/>
          </a:p>
        </p:txBody>
      </p:sp>
      <p:pic>
        <p:nvPicPr>
          <p:cNvPr id="4098" name="Picture 2" descr="8 Rights of Medication Administration | NursingCenter">
            <a:extLst>
              <a:ext uri="{FF2B5EF4-FFF2-40B4-BE49-F238E27FC236}">
                <a16:creationId xmlns="" xmlns:a16="http://schemas.microsoft.com/office/drawing/2014/main" id="{FB9FBA9A-9E17-9FEF-4EF3-DE9CAF9999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58" r="21459"/>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6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75" name="Rectangle 5174">
            <a:extLst>
              <a:ext uri="{FF2B5EF4-FFF2-40B4-BE49-F238E27FC236}">
                <a16:creationId xmlns="" xmlns:a16="http://schemas.microsoft.com/office/drawing/2014/main" id="{A4FB2F27-3F7D-440E-A905-86607A926A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77" name="Rectangle 5176">
            <a:extLst>
              <a:ext uri="{FF2B5EF4-FFF2-40B4-BE49-F238E27FC236}">
                <a16:creationId xmlns="" xmlns:a16="http://schemas.microsoft.com/office/drawing/2014/main" id="{AF678C14-A033-4139-BCA9-8382B03964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79" name="Group 5178">
            <a:extLst>
              <a:ext uri="{FF2B5EF4-FFF2-40B4-BE49-F238E27FC236}">
                <a16:creationId xmlns="" xmlns:a16="http://schemas.microsoft.com/office/drawing/2014/main" id="{3489A2D2-B3AA-488C-B20E-15DBB97548C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8194385" y="0"/>
            <a:ext cx="3997615" cy="6816079"/>
            <a:chOff x="8059620" y="41922"/>
            <a:chExt cx="3997615" cy="6816077"/>
          </a:xfrm>
        </p:grpSpPr>
        <p:pic>
          <p:nvPicPr>
            <p:cNvPr id="5180" name="Picture 5179">
              <a:extLst>
                <a:ext uri="{FF2B5EF4-FFF2-40B4-BE49-F238E27FC236}">
                  <a16:creationId xmlns="" xmlns:a16="http://schemas.microsoft.com/office/drawing/2014/main" id="{7C8EAD1A-FDD8-42C1-BC99-CCB0CC628B0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5181" name="Picture 5180">
              <a:extLst>
                <a:ext uri="{FF2B5EF4-FFF2-40B4-BE49-F238E27FC236}">
                  <a16:creationId xmlns="" xmlns:a16="http://schemas.microsoft.com/office/drawing/2014/main" id="{E897C8CE-9AE7-4BB3-B76A-13264EA74AC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el 1">
            <a:extLst>
              <a:ext uri="{FF2B5EF4-FFF2-40B4-BE49-F238E27FC236}">
                <a16:creationId xmlns="" xmlns:a16="http://schemas.microsoft.com/office/drawing/2014/main" id="{5C4E8B9C-6233-B3DD-E4CA-988083E16394}"/>
              </a:ext>
            </a:extLst>
          </p:cNvPr>
          <p:cNvSpPr>
            <a:spLocks noGrp="1"/>
          </p:cNvSpPr>
          <p:nvPr>
            <p:ph type="title"/>
          </p:nvPr>
        </p:nvSpPr>
        <p:spPr>
          <a:xfrm>
            <a:off x="838200" y="461339"/>
            <a:ext cx="10606072" cy="884594"/>
          </a:xfrm>
        </p:spPr>
        <p:txBody>
          <a:bodyPr>
            <a:normAutofit/>
          </a:bodyPr>
          <a:lstStyle/>
          <a:p>
            <a:pPr>
              <a:lnSpc>
                <a:spcPct val="90000"/>
              </a:lnSpc>
            </a:pPr>
            <a:r>
              <a:rPr lang="en-US" sz="2400" b="1" i="0" u="sng" strike="noStrike" dirty="0">
                <a:effectLst/>
                <a:latin typeface="Raleway" pitchFamily="2" charset="0"/>
              </a:rPr>
              <a:t>Can a night shift nurse prepare medication that is administered by a day shift nurse? Or is it necessary that these two duties are done by the same nurse?</a:t>
            </a:r>
            <a:endParaRPr lang="nl-BE" sz="2400" b="1" u="sng" dirty="0">
              <a:latin typeface="Raleway" pitchFamily="2" charset="0"/>
            </a:endParaRPr>
          </a:p>
        </p:txBody>
      </p:sp>
      <p:sp>
        <p:nvSpPr>
          <p:cNvPr id="3" name="Tijdelijke aanduiding voor inhoud 2">
            <a:extLst>
              <a:ext uri="{FF2B5EF4-FFF2-40B4-BE49-F238E27FC236}">
                <a16:creationId xmlns="" xmlns:a16="http://schemas.microsoft.com/office/drawing/2014/main" id="{1BA8B283-7ACF-7D9C-917A-9F48F89F5A52}"/>
              </a:ext>
            </a:extLst>
          </p:cNvPr>
          <p:cNvSpPr>
            <a:spLocks noGrp="1"/>
          </p:cNvSpPr>
          <p:nvPr>
            <p:ph idx="1"/>
          </p:nvPr>
        </p:nvSpPr>
        <p:spPr>
          <a:xfrm>
            <a:off x="838200" y="1643604"/>
            <a:ext cx="4647901" cy="5214395"/>
          </a:xfrm>
        </p:spPr>
        <p:txBody>
          <a:bodyPr>
            <a:normAutofit/>
          </a:bodyPr>
          <a:lstStyle/>
          <a:p>
            <a:pPr marL="0" indent="0" rtl="0">
              <a:lnSpc>
                <a:spcPct val="100000"/>
              </a:lnSpc>
              <a:spcBef>
                <a:spcPts val="0"/>
              </a:spcBef>
              <a:spcAft>
                <a:spcPts val="1200"/>
              </a:spcAft>
              <a:buNone/>
            </a:pPr>
            <a:r>
              <a:rPr lang="en-US" sz="1700" dirty="0">
                <a:latin typeface="Raleway" pitchFamily="2" charset="0"/>
              </a:rPr>
              <a:t>I</a:t>
            </a:r>
            <a:r>
              <a:rPr lang="en-US" sz="1700" b="0" i="0" u="none" strike="noStrike" dirty="0">
                <a:effectLst/>
                <a:latin typeface="Raleway" pitchFamily="2" charset="0"/>
              </a:rPr>
              <a:t>n </a:t>
            </a:r>
            <a:r>
              <a:rPr lang="en-US" sz="1700" dirty="0">
                <a:latin typeface="Raleway" pitchFamily="2" charset="0"/>
              </a:rPr>
              <a:t>Belgian </a:t>
            </a:r>
            <a:r>
              <a:rPr lang="en-US" sz="1700" b="0" i="0" u="none" strike="noStrike" dirty="0">
                <a:effectLst/>
                <a:latin typeface="Raleway" pitchFamily="2" charset="0"/>
              </a:rPr>
              <a:t>hospitals it’s common that the night nurse prepares some of the medication. They often prepare the oral medication for the entire day, they put these in small containers with the patient’s identity sticker on it and they stock these in the medication cart. </a:t>
            </a:r>
          </a:p>
          <a:p>
            <a:pPr marL="0" indent="0" rtl="0">
              <a:lnSpc>
                <a:spcPct val="100000"/>
              </a:lnSpc>
              <a:spcBef>
                <a:spcPts val="0"/>
              </a:spcBef>
              <a:spcAft>
                <a:spcPts val="1200"/>
              </a:spcAft>
              <a:buNone/>
            </a:pPr>
            <a:r>
              <a:rPr lang="en-US" sz="1700" b="0" i="0" u="none" strike="noStrike" dirty="0">
                <a:effectLst/>
                <a:latin typeface="Raleway" pitchFamily="2" charset="0"/>
              </a:rPr>
              <a:t>In the morning, when the other nurses start their early shift, they do a double check </a:t>
            </a:r>
            <a:r>
              <a:rPr lang="en-US" sz="1700" dirty="0">
                <a:latin typeface="Raleway" pitchFamily="2" charset="0"/>
              </a:rPr>
              <a:t>and </a:t>
            </a:r>
            <a:r>
              <a:rPr lang="en-US" sz="1700" b="0" i="0" u="none" strike="noStrike" dirty="0">
                <a:effectLst/>
                <a:latin typeface="Raleway" pitchFamily="2" charset="0"/>
              </a:rPr>
              <a:t>administer the medication to the patients.</a:t>
            </a:r>
            <a:endParaRPr lang="en-US" sz="1700" b="0" dirty="0">
              <a:effectLst/>
              <a:latin typeface="Raleway" pitchFamily="2" charset="0"/>
            </a:endParaRPr>
          </a:p>
          <a:p>
            <a:pPr marL="0" indent="0" rtl="0">
              <a:lnSpc>
                <a:spcPct val="100000"/>
              </a:lnSpc>
              <a:spcBef>
                <a:spcPts val="0"/>
              </a:spcBef>
              <a:spcAft>
                <a:spcPts val="1200"/>
              </a:spcAft>
              <a:buNone/>
            </a:pPr>
            <a:r>
              <a:rPr lang="en-US" sz="1700" b="0" i="0" u="none" strike="noStrike" dirty="0">
                <a:effectLst/>
                <a:latin typeface="Raleway" pitchFamily="2" charset="0"/>
              </a:rPr>
              <a:t>It’s very important that each type of medication is individually labeled with an identity sticker containing the following information:</a:t>
            </a:r>
          </a:p>
          <a:p>
            <a:pPr rtl="0">
              <a:lnSpc>
                <a:spcPct val="100000"/>
              </a:lnSpc>
              <a:spcBef>
                <a:spcPts val="0"/>
              </a:spcBef>
              <a:spcAft>
                <a:spcPts val="1200"/>
              </a:spcAft>
              <a:buFont typeface="Wingdings" panose="05000000000000000000" pitchFamily="2" charset="2"/>
              <a:buChar char="Ø"/>
            </a:pPr>
            <a:r>
              <a:rPr lang="en-US" sz="1700" b="0" i="0" u="none" strike="noStrike" dirty="0">
                <a:effectLst/>
                <a:latin typeface="Raleway" pitchFamily="2" charset="0"/>
              </a:rPr>
              <a:t>the name of the patient, date of birth.</a:t>
            </a:r>
          </a:p>
          <a:p>
            <a:pPr rtl="0">
              <a:lnSpc>
                <a:spcPct val="100000"/>
              </a:lnSpc>
              <a:spcBef>
                <a:spcPts val="0"/>
              </a:spcBef>
              <a:spcAft>
                <a:spcPts val="1200"/>
              </a:spcAft>
              <a:buFont typeface="Wingdings" panose="05000000000000000000" pitchFamily="2" charset="2"/>
              <a:buChar char="Ø"/>
            </a:pPr>
            <a:r>
              <a:rPr lang="en-US" sz="1700" b="0" i="0" u="none" strike="noStrike" dirty="0">
                <a:effectLst/>
                <a:latin typeface="Raleway" pitchFamily="2" charset="0"/>
              </a:rPr>
              <a:t>the name of het medication and the dosage</a:t>
            </a:r>
          </a:p>
          <a:p>
            <a:pPr rtl="0">
              <a:lnSpc>
                <a:spcPct val="100000"/>
              </a:lnSpc>
              <a:spcBef>
                <a:spcPts val="0"/>
              </a:spcBef>
              <a:spcAft>
                <a:spcPts val="1200"/>
              </a:spcAft>
              <a:buFont typeface="Wingdings" panose="05000000000000000000" pitchFamily="2" charset="2"/>
              <a:buChar char="Ø"/>
            </a:pPr>
            <a:r>
              <a:rPr lang="en-US" sz="1700" b="0" i="0" u="none" strike="noStrike" dirty="0">
                <a:effectLst/>
                <a:latin typeface="Raleway" pitchFamily="2" charset="0"/>
              </a:rPr>
              <a:t>the time of administration</a:t>
            </a:r>
            <a:endParaRPr lang="en-US" sz="1700" b="0" dirty="0">
              <a:effectLst/>
              <a:latin typeface="Raleway" pitchFamily="2" charset="0"/>
            </a:endParaRPr>
          </a:p>
          <a:p>
            <a:pPr marL="0" indent="0">
              <a:lnSpc>
                <a:spcPct val="100000"/>
              </a:lnSpc>
              <a:buNone/>
            </a:pPr>
            <a:r>
              <a:rPr lang="en-US" sz="1000" dirty="0"/>
              <a:t/>
            </a:r>
            <a:br>
              <a:rPr lang="en-US" sz="1000" dirty="0"/>
            </a:br>
            <a:endParaRPr lang="nl-BE" sz="1000" dirty="0"/>
          </a:p>
        </p:txBody>
      </p:sp>
      <p:pic>
        <p:nvPicPr>
          <p:cNvPr id="5124" name="Picture 4" descr="Nurse Preparing Hospital Medication, Write Sick Data To Medical Assignment  Labels, Conceptual Image, Horizontal Composition Stock Photo, Picture And  Royalty Free Image. Image 118396708.">
            <a:extLst>
              <a:ext uri="{FF2B5EF4-FFF2-40B4-BE49-F238E27FC236}">
                <a16:creationId xmlns="" xmlns:a16="http://schemas.microsoft.com/office/drawing/2014/main" id="{068CEAE5-8281-070C-6C86-9843EF0B5D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1" r="-2" b="-2"/>
          <a:stretch/>
        </p:blipFill>
        <p:spPr bwMode="auto">
          <a:xfrm>
            <a:off x="6626806" y="1643604"/>
            <a:ext cx="4817466" cy="437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202">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205" name="Rectangle 8204">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207" name="Group 8206">
            <a:extLst>
              <a:ext uri="{FF2B5EF4-FFF2-40B4-BE49-F238E27FC236}">
                <a16:creationId xmlns="" xmlns:a16="http://schemas.microsoft.com/office/drawing/2014/main" id="{8ED5E97A-D21B-4AA4-83CF-DA3A380E30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0" y="0"/>
            <a:ext cx="7724071" cy="6858000"/>
            <a:chOff x="4464881" y="0"/>
            <a:chExt cx="7724071" cy="6858000"/>
          </a:xfrm>
        </p:grpSpPr>
        <p:pic>
          <p:nvPicPr>
            <p:cNvPr id="8208" name="Picture 8207">
              <a:extLst>
                <a:ext uri="{FF2B5EF4-FFF2-40B4-BE49-F238E27FC236}">
                  <a16:creationId xmlns="" xmlns:a16="http://schemas.microsoft.com/office/drawing/2014/main" id="{8AF5706D-4464-450F-93F4-853EDF68CE4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8209" name="Picture 8208">
              <a:extLst>
                <a:ext uri="{FF2B5EF4-FFF2-40B4-BE49-F238E27FC236}">
                  <a16:creationId xmlns="" xmlns:a16="http://schemas.microsoft.com/office/drawing/2014/main" id="{3E0FB244-C158-43A9-AD7A-05DC5BBF6D33}"/>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6D866A6B-8B9D-402A-3A93-BFC864D51738}"/>
              </a:ext>
            </a:extLst>
          </p:cNvPr>
          <p:cNvSpPr>
            <a:spLocks noGrp="1"/>
          </p:cNvSpPr>
          <p:nvPr>
            <p:ph type="title"/>
          </p:nvPr>
        </p:nvSpPr>
        <p:spPr>
          <a:xfrm>
            <a:off x="838200" y="586992"/>
            <a:ext cx="5638800" cy="2461008"/>
          </a:xfrm>
        </p:spPr>
        <p:txBody>
          <a:bodyPr>
            <a:normAutofit/>
          </a:bodyPr>
          <a:lstStyle/>
          <a:p>
            <a:pPr algn="ctr"/>
            <a:r>
              <a:rPr lang="en-US" sz="2400" b="1" i="0" u="sng" strike="noStrike" dirty="0">
                <a:effectLst/>
                <a:latin typeface="Raleway" pitchFamily="2" charset="0"/>
              </a:rPr>
              <a:t>Can nurses administer patient’s own medication in hospital?</a:t>
            </a:r>
            <a:endParaRPr lang="nl-BE" sz="2400" b="1" u="sng" dirty="0">
              <a:latin typeface="Raleway" pitchFamily="2" charset="0"/>
            </a:endParaRPr>
          </a:p>
        </p:txBody>
      </p:sp>
      <p:sp>
        <p:nvSpPr>
          <p:cNvPr id="3" name="Tijdelijke aanduiding voor inhoud 2">
            <a:extLst>
              <a:ext uri="{FF2B5EF4-FFF2-40B4-BE49-F238E27FC236}">
                <a16:creationId xmlns="" xmlns:a16="http://schemas.microsoft.com/office/drawing/2014/main" id="{AAEF67E7-D2F0-07C0-D255-45CAF1AE8304}"/>
              </a:ext>
            </a:extLst>
          </p:cNvPr>
          <p:cNvSpPr>
            <a:spLocks noGrp="1"/>
          </p:cNvSpPr>
          <p:nvPr>
            <p:ph idx="1"/>
          </p:nvPr>
        </p:nvSpPr>
        <p:spPr>
          <a:xfrm>
            <a:off x="838200" y="2626242"/>
            <a:ext cx="5638437" cy="3654124"/>
          </a:xfrm>
        </p:spPr>
        <p:txBody>
          <a:bodyPr anchor="ctr">
            <a:normAutofit/>
          </a:bodyPr>
          <a:lstStyle/>
          <a:p>
            <a:pPr>
              <a:lnSpc>
                <a:spcPct val="100000"/>
              </a:lnSpc>
              <a:spcBef>
                <a:spcPts val="0"/>
              </a:spcBef>
            </a:pPr>
            <a:r>
              <a:rPr lang="en-US" sz="1600" b="0" i="0" u="none" strike="noStrike" dirty="0">
                <a:effectLst/>
                <a:latin typeface="Raleway" pitchFamily="2" charset="0"/>
              </a:rPr>
              <a:t>In the </a:t>
            </a:r>
            <a:r>
              <a:rPr lang="en-US" sz="1600" dirty="0">
                <a:latin typeface="Raleway" pitchFamily="2" charset="0"/>
              </a:rPr>
              <a:t>event of a planned hospital admission, </a:t>
            </a:r>
            <a:r>
              <a:rPr lang="en-US" sz="1600" b="0" i="0" u="none" strike="noStrike" dirty="0">
                <a:effectLst/>
                <a:latin typeface="Raleway" pitchFamily="2" charset="0"/>
              </a:rPr>
              <a:t>the patient brings his own medication, </a:t>
            </a:r>
            <a:r>
              <a:rPr lang="en-US" sz="1600" dirty="0">
                <a:latin typeface="Raleway" pitchFamily="2" charset="0"/>
              </a:rPr>
              <a:t>that way it’s easy for the nurse to make a medication list of what the patient should take daily. </a:t>
            </a:r>
            <a:r>
              <a:rPr lang="en-US" sz="1600" b="0" i="0" u="none" strike="noStrike" dirty="0">
                <a:effectLst/>
                <a:latin typeface="Raleway" pitchFamily="2" charset="0"/>
              </a:rPr>
              <a:t>They need to give the medication to the nurse on admission and the medication is kept at the nurse’s station. </a:t>
            </a:r>
          </a:p>
          <a:p>
            <a:pPr>
              <a:lnSpc>
                <a:spcPct val="100000"/>
              </a:lnSpc>
              <a:spcBef>
                <a:spcPts val="0"/>
              </a:spcBef>
            </a:pPr>
            <a:endParaRPr lang="en-US" sz="1600" dirty="0">
              <a:latin typeface="Raleway" pitchFamily="2" charset="0"/>
            </a:endParaRPr>
          </a:p>
          <a:p>
            <a:pPr>
              <a:lnSpc>
                <a:spcPct val="100000"/>
              </a:lnSpc>
              <a:spcBef>
                <a:spcPts val="0"/>
              </a:spcBef>
            </a:pPr>
            <a:r>
              <a:rPr lang="en-US" sz="1600" dirty="0">
                <a:latin typeface="Raleway" pitchFamily="2" charset="0"/>
              </a:rPr>
              <a:t>All the </a:t>
            </a:r>
            <a:r>
              <a:rPr lang="en-US" sz="1600" b="0" i="0" u="none" strike="noStrike" dirty="0">
                <a:effectLst/>
                <a:latin typeface="Raleway" pitchFamily="2" charset="0"/>
              </a:rPr>
              <a:t>medication that the patient receives comes from the pharmacy of the hospital. This is then indicated in the patient’s file and is charged by the hospital. </a:t>
            </a:r>
            <a:r>
              <a:rPr lang="en-US" sz="1500" dirty="0"/>
              <a:t/>
            </a:r>
            <a:br>
              <a:rPr lang="en-US" sz="1500" dirty="0"/>
            </a:br>
            <a:endParaRPr lang="nl-BE" sz="1500" dirty="0"/>
          </a:p>
        </p:txBody>
      </p:sp>
      <p:pic>
        <p:nvPicPr>
          <p:cNvPr id="8198" name="Picture 6" descr="Ziekenhuisapotheek | UZA">
            <a:extLst>
              <a:ext uri="{FF2B5EF4-FFF2-40B4-BE49-F238E27FC236}">
                <a16:creationId xmlns="" xmlns:a16="http://schemas.microsoft.com/office/drawing/2014/main" id="{B0CBE26E-ADAF-799C-6533-14B8C1BD319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78" r="38434" b="-2"/>
          <a:stretch/>
        </p:blipFill>
        <p:spPr bwMode="auto">
          <a:xfrm>
            <a:off x="6861048" y="1"/>
            <a:ext cx="5330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8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 xmlns:a16="http://schemas.microsoft.com/office/drawing/2014/main" id="{0BABF38A-8A0D-492E-BD20-6CF4D46B5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153" name="Picture 6152">
            <a:extLst>
              <a:ext uri="{FF2B5EF4-FFF2-40B4-BE49-F238E27FC236}">
                <a16:creationId xmlns="" xmlns:a16="http://schemas.microsoft.com/office/drawing/2014/main" id="{BC526B7A-4801-4FD1-95C8-03AF22629E8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6155" name="Rectangle 6154">
            <a:extLst>
              <a:ext uri="{FF2B5EF4-FFF2-40B4-BE49-F238E27FC236}">
                <a16:creationId xmlns="" xmlns:a16="http://schemas.microsoft.com/office/drawing/2014/main" id="{310E06F9-9F12-4D1B-92C0-4B30818D09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57" name="Rectangle 6156">
            <a:extLst>
              <a:ext uri="{FF2B5EF4-FFF2-40B4-BE49-F238E27FC236}">
                <a16:creationId xmlns="" xmlns:a16="http://schemas.microsoft.com/office/drawing/2014/main" id="{7DA29CF3-8B8B-4DDF-A19B-72E0059DD5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el 1">
            <a:extLst>
              <a:ext uri="{FF2B5EF4-FFF2-40B4-BE49-F238E27FC236}">
                <a16:creationId xmlns="" xmlns:a16="http://schemas.microsoft.com/office/drawing/2014/main" id="{59BFD605-CD3F-A2A7-799A-07E85F0C5B5C}"/>
              </a:ext>
            </a:extLst>
          </p:cNvPr>
          <p:cNvSpPr>
            <a:spLocks noGrp="1"/>
          </p:cNvSpPr>
          <p:nvPr>
            <p:ph type="title"/>
          </p:nvPr>
        </p:nvSpPr>
        <p:spPr>
          <a:xfrm>
            <a:off x="838200" y="744909"/>
            <a:ext cx="5562600" cy="1292235"/>
          </a:xfrm>
        </p:spPr>
        <p:txBody>
          <a:bodyPr vert="horz" lIns="91440" tIns="45720" rIns="91440" bIns="45720" rtlCol="0" anchor="b">
            <a:normAutofit/>
          </a:bodyPr>
          <a:lstStyle/>
          <a:p>
            <a:pPr algn="ctr">
              <a:lnSpc>
                <a:spcPct val="90000"/>
              </a:lnSpc>
            </a:pPr>
            <a:r>
              <a:rPr lang="en-US" sz="2000" b="1" i="0" u="sng" strike="noStrike" dirty="0">
                <a:effectLst/>
                <a:latin typeface="Raleway" pitchFamily="2" charset="0"/>
              </a:rPr>
              <a:t>If the nurse cuts a tablet and administers only a half, can she return the other half to the original container?</a:t>
            </a:r>
            <a:endParaRPr lang="en-US" sz="2000" b="1" u="sng" dirty="0">
              <a:latin typeface="Raleway" pitchFamily="2" charset="0"/>
            </a:endParaRPr>
          </a:p>
        </p:txBody>
      </p:sp>
      <p:grpSp>
        <p:nvGrpSpPr>
          <p:cNvPr id="6159" name="Group 6158">
            <a:extLst>
              <a:ext uri="{FF2B5EF4-FFF2-40B4-BE49-F238E27FC236}">
                <a16:creationId xmlns="" xmlns:a16="http://schemas.microsoft.com/office/drawing/2014/main" id="{2C96D671-CB09-4A40-87DE-E5042068B0E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V="1">
            <a:off x="8167025" y="76200"/>
            <a:ext cx="3997615" cy="6816079"/>
            <a:chOff x="8059620" y="41922"/>
            <a:chExt cx="3997615" cy="6816077"/>
          </a:xfrm>
        </p:grpSpPr>
        <p:pic>
          <p:nvPicPr>
            <p:cNvPr id="6160" name="Picture 6159">
              <a:extLst>
                <a:ext uri="{FF2B5EF4-FFF2-40B4-BE49-F238E27FC236}">
                  <a16:creationId xmlns="" xmlns:a16="http://schemas.microsoft.com/office/drawing/2014/main" id="{21A0628A-CD3B-450E-BF5A-04678A41E41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6161" name="Picture 6160">
              <a:extLst>
                <a:ext uri="{FF2B5EF4-FFF2-40B4-BE49-F238E27FC236}">
                  <a16:creationId xmlns="" xmlns:a16="http://schemas.microsoft.com/office/drawing/2014/main" id="{E96386AA-8B39-4EAE-8E84-F62C12CCE97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6146" name="Picture 2" descr="Amid coronavirus, a drugmaker rescinds its chloroquine price hike - STAT">
            <a:extLst>
              <a:ext uri="{FF2B5EF4-FFF2-40B4-BE49-F238E27FC236}">
                <a16:creationId xmlns="" xmlns:a16="http://schemas.microsoft.com/office/drawing/2014/main" id="{F7230B7C-0599-5921-4133-61E9DD2C2815}"/>
              </a:ext>
            </a:extLst>
          </p:cNvPr>
          <p:cNvPicPr>
            <a:picLocks noGrp="1" noChangeAspect="1" noChangeArrowheads="1"/>
          </p:cNvPicPr>
          <p:nvPr>
            <p:ph idx="1"/>
          </p:nvPr>
        </p:nvPicPr>
        <p:blipFill rotWithShape="1">
          <a:blip r:embed="rId4">
            <a:alphaModFix/>
            <a:extLst>
              <a:ext uri="{28A0092B-C50C-407E-A947-70E740481C1C}">
                <a14:useLocalDpi xmlns:a14="http://schemas.microsoft.com/office/drawing/2010/main" val="0"/>
              </a:ext>
            </a:extLst>
          </a:blip>
          <a:srcRect l="14566" r="18888" b="-1"/>
          <a:stretch/>
        </p:blipFill>
        <p:spPr bwMode="auto">
          <a:xfrm>
            <a:off x="6671775" y="891938"/>
            <a:ext cx="5046291" cy="5046291"/>
          </a:xfrm>
          <a:custGeom>
            <a:avLst/>
            <a:gdLst/>
            <a:ahLst/>
            <a:cxnLst/>
            <a:rect l="l" t="t" r="r" b="b"/>
            <a:pathLst>
              <a:path w="4800600" h="4800600">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 xmlns:a16="http://schemas.microsoft.com/office/drawing/2014/main" id="{6C802604-AD67-501D-AF9B-9D2BA4A63D1A}"/>
              </a:ext>
            </a:extLst>
          </p:cNvPr>
          <p:cNvSpPr txBox="1"/>
          <p:nvPr/>
        </p:nvSpPr>
        <p:spPr>
          <a:xfrm>
            <a:off x="838200" y="2287674"/>
            <a:ext cx="4247909" cy="5047536"/>
          </a:xfrm>
          <a:prstGeom prst="rect">
            <a:avLst/>
          </a:prstGeom>
          <a:noFill/>
        </p:spPr>
        <p:txBody>
          <a:bodyPr wrap="square" rtlCol="0">
            <a:spAutoFit/>
          </a:bodyPr>
          <a:lstStyle/>
          <a:p>
            <a:pPr marL="285750" indent="-285750">
              <a:buFont typeface="Wingdings" panose="05000000000000000000" pitchFamily="2" charset="2"/>
              <a:buChar char="Ø"/>
            </a:pPr>
            <a:r>
              <a:rPr lang="nl-NL" sz="1600" dirty="0">
                <a:latin typeface="Raleway" pitchFamily="2" charset="0"/>
              </a:rPr>
              <a:t>No, </a:t>
            </a:r>
            <a:r>
              <a:rPr lang="nl-NL" sz="1600" dirty="0" err="1">
                <a:latin typeface="Raleway" pitchFamily="2" charset="0"/>
              </a:rPr>
              <a:t>manually</a:t>
            </a:r>
            <a:r>
              <a:rPr lang="nl-NL" sz="1600" dirty="0">
                <a:latin typeface="Raleway" pitchFamily="2" charset="0"/>
              </a:rPr>
              <a:t> </a:t>
            </a:r>
            <a:r>
              <a:rPr lang="nl-NL" sz="1600" dirty="0" err="1">
                <a:latin typeface="Raleway" pitchFamily="2" charset="0"/>
              </a:rPr>
              <a:t>halving</a:t>
            </a:r>
            <a:r>
              <a:rPr lang="nl-NL" sz="1600" dirty="0">
                <a:latin typeface="Raleway" pitchFamily="2" charset="0"/>
              </a:rPr>
              <a:t> </a:t>
            </a:r>
            <a:r>
              <a:rPr lang="nl-NL" sz="1600" dirty="0" err="1">
                <a:latin typeface="Raleway" pitchFamily="2" charset="0"/>
              </a:rPr>
              <a:t>medication</a:t>
            </a:r>
            <a:r>
              <a:rPr lang="nl-NL" sz="1600" dirty="0">
                <a:latin typeface="Raleway" pitchFamily="2" charset="0"/>
              </a:rPr>
              <a:t> is </a:t>
            </a:r>
            <a:r>
              <a:rPr lang="nl-NL" sz="1600" dirty="0" err="1">
                <a:latin typeface="Raleway" pitchFamily="2" charset="0"/>
              </a:rPr>
              <a:t>not</a:t>
            </a:r>
            <a:r>
              <a:rPr lang="nl-NL" sz="1600" dirty="0">
                <a:latin typeface="Raleway" pitchFamily="2" charset="0"/>
              </a:rPr>
              <a:t> a </a:t>
            </a:r>
            <a:r>
              <a:rPr lang="nl-NL" sz="1600" dirty="0" err="1">
                <a:latin typeface="Raleway" pitchFamily="2" charset="0"/>
              </a:rPr>
              <a:t>good</a:t>
            </a:r>
            <a:r>
              <a:rPr lang="nl-NL" sz="1600" dirty="0">
                <a:latin typeface="Raleway" pitchFamily="2" charset="0"/>
              </a:rPr>
              <a:t> </a:t>
            </a:r>
            <a:r>
              <a:rPr lang="nl-NL" sz="1600" dirty="0" err="1">
                <a:latin typeface="Raleway" pitchFamily="2" charset="0"/>
              </a:rPr>
              <a:t>alternative</a:t>
            </a:r>
            <a:r>
              <a:rPr lang="nl-NL" sz="1600" dirty="0">
                <a:latin typeface="Raleway" pitchFamily="2" charset="0"/>
              </a:rPr>
              <a:t>, </a:t>
            </a:r>
            <a:r>
              <a:rPr lang="nl-NL" sz="1600" dirty="0" err="1">
                <a:latin typeface="Raleway" pitchFamily="2" charset="0"/>
              </a:rPr>
              <a:t>this</a:t>
            </a:r>
            <a:r>
              <a:rPr lang="nl-NL" sz="1600" dirty="0">
                <a:latin typeface="Raleway" pitchFamily="2" charset="0"/>
              </a:rPr>
              <a:t> </a:t>
            </a:r>
            <a:r>
              <a:rPr lang="nl-NL" sz="1600" dirty="0" err="1">
                <a:latin typeface="Raleway" pitchFamily="2" charset="0"/>
              </a:rPr>
              <a:t>can</a:t>
            </a:r>
            <a:r>
              <a:rPr lang="nl-NL" sz="1600" dirty="0">
                <a:latin typeface="Raleway" pitchFamily="2" charset="0"/>
              </a:rPr>
              <a:t> </a:t>
            </a:r>
            <a:r>
              <a:rPr lang="nl-NL" sz="1600" dirty="0" err="1">
                <a:latin typeface="Raleway" pitchFamily="2" charset="0"/>
              </a:rPr>
              <a:t>not</a:t>
            </a:r>
            <a:r>
              <a:rPr lang="nl-NL" sz="1600" dirty="0">
                <a:latin typeface="Raleway" pitchFamily="2" charset="0"/>
              </a:rPr>
              <a:t> </a:t>
            </a:r>
            <a:r>
              <a:rPr lang="nl-NL" sz="1600" dirty="0" err="1">
                <a:latin typeface="Raleway" pitchFamily="2" charset="0"/>
              </a:rPr>
              <a:t>be</a:t>
            </a:r>
            <a:r>
              <a:rPr lang="nl-NL" sz="1600" dirty="0">
                <a:latin typeface="Raleway" pitchFamily="2" charset="0"/>
              </a:rPr>
              <a:t> </a:t>
            </a:r>
            <a:r>
              <a:rPr lang="nl-NL" sz="1600" dirty="0" err="1">
                <a:latin typeface="Raleway" pitchFamily="2" charset="0"/>
              </a:rPr>
              <a:t>done</a:t>
            </a:r>
            <a:r>
              <a:rPr lang="nl-NL" sz="1600" dirty="0">
                <a:latin typeface="Raleway" pitchFamily="2" charset="0"/>
              </a:rPr>
              <a:t> </a:t>
            </a:r>
            <a:r>
              <a:rPr lang="nl-NL" sz="1600" dirty="0" err="1">
                <a:latin typeface="Raleway" pitchFamily="2" charset="0"/>
              </a:rPr>
              <a:t>according</a:t>
            </a:r>
            <a:r>
              <a:rPr lang="nl-NL" sz="1600" dirty="0">
                <a:latin typeface="Raleway" pitchFamily="2" charset="0"/>
              </a:rPr>
              <a:t> </a:t>
            </a:r>
            <a:r>
              <a:rPr lang="nl-NL" sz="1600" dirty="0" err="1">
                <a:latin typeface="Raleway" pitchFamily="2" charset="0"/>
              </a:rPr>
              <a:t>to</a:t>
            </a:r>
            <a:r>
              <a:rPr lang="nl-NL" sz="1600" dirty="0">
                <a:latin typeface="Raleway" pitchFamily="2" charset="0"/>
              </a:rPr>
              <a:t> a </a:t>
            </a:r>
            <a:r>
              <a:rPr lang="nl-NL" sz="1600" dirty="0" err="1">
                <a:latin typeface="Raleway" pitchFamily="2" charset="0"/>
              </a:rPr>
              <a:t>reliable</a:t>
            </a:r>
            <a:r>
              <a:rPr lang="nl-NL" sz="1600" dirty="0">
                <a:latin typeface="Raleway" pitchFamily="2" charset="0"/>
              </a:rPr>
              <a:t> </a:t>
            </a:r>
            <a:r>
              <a:rPr lang="nl-NL" sz="1600" dirty="0" err="1">
                <a:latin typeface="Raleway" pitchFamily="2" charset="0"/>
              </a:rPr>
              <a:t>and</a:t>
            </a:r>
            <a:r>
              <a:rPr lang="nl-NL" sz="1600" dirty="0">
                <a:latin typeface="Raleway" pitchFamily="2" charset="0"/>
              </a:rPr>
              <a:t> </a:t>
            </a:r>
            <a:r>
              <a:rPr lang="nl-NL" sz="1600" dirty="0" err="1">
                <a:latin typeface="Raleway" pitchFamily="2" charset="0"/>
              </a:rPr>
              <a:t>validated</a:t>
            </a:r>
            <a:r>
              <a:rPr lang="nl-NL" sz="1600" dirty="0">
                <a:latin typeface="Raleway" pitchFamily="2" charset="0"/>
              </a:rPr>
              <a:t> </a:t>
            </a:r>
            <a:r>
              <a:rPr lang="nl-NL" sz="1600" dirty="0" err="1">
                <a:latin typeface="Raleway" pitchFamily="2" charset="0"/>
              </a:rPr>
              <a:t>method</a:t>
            </a:r>
            <a:r>
              <a:rPr lang="nl-NL" sz="1600" dirty="0">
                <a:latin typeface="Raleway" pitchFamily="2" charset="0"/>
              </a:rPr>
              <a:t> </a:t>
            </a:r>
            <a:r>
              <a:rPr lang="nl-NL" sz="1600" dirty="0" err="1">
                <a:latin typeface="Raleway" pitchFamily="2" charset="0"/>
              </a:rPr>
              <a:t>for</a:t>
            </a:r>
            <a:r>
              <a:rPr lang="nl-NL" sz="1600" dirty="0">
                <a:latin typeface="Raleway" pitchFamily="2" charset="0"/>
              </a:rPr>
              <a:t> most tablets </a:t>
            </a:r>
            <a:r>
              <a:rPr lang="nl-NL" sz="1600" dirty="0" err="1">
                <a:latin typeface="Raleway" pitchFamily="2" charset="0"/>
              </a:rPr>
              <a:t>and</a:t>
            </a:r>
            <a:r>
              <a:rPr lang="nl-NL" sz="1600" dirty="0">
                <a:latin typeface="Raleway" pitchFamily="2" charset="0"/>
              </a:rPr>
              <a:t> </a:t>
            </a:r>
            <a:r>
              <a:rPr lang="nl-NL" sz="1600" dirty="0" err="1">
                <a:latin typeface="Raleway" pitchFamily="2" charset="0"/>
              </a:rPr>
              <a:t>liquids</a:t>
            </a:r>
            <a:r>
              <a:rPr lang="nl-NL" sz="1600" dirty="0">
                <a:latin typeface="Raleway" pitchFamily="2" charset="0"/>
              </a:rPr>
              <a:t>.</a:t>
            </a:r>
          </a:p>
          <a:p>
            <a:endParaRPr lang="nl-NL" sz="1600" dirty="0">
              <a:latin typeface="Raleway" pitchFamily="2" charset="0"/>
            </a:endParaRPr>
          </a:p>
          <a:p>
            <a:pPr marL="285750" indent="-285750">
              <a:buFont typeface="Wingdings" panose="05000000000000000000" pitchFamily="2" charset="2"/>
              <a:buChar char="Ø"/>
            </a:pPr>
            <a:r>
              <a:rPr lang="nl-NL" sz="1600" dirty="0">
                <a:latin typeface="Raleway" pitchFamily="2" charset="0"/>
              </a:rPr>
              <a:t>Tablets </a:t>
            </a:r>
            <a:r>
              <a:rPr lang="nl-NL" sz="1600" dirty="0" err="1">
                <a:latin typeface="Raleway" pitchFamily="2" charset="0"/>
              </a:rPr>
              <a:t>with</a:t>
            </a:r>
            <a:r>
              <a:rPr lang="nl-NL" sz="1600" dirty="0">
                <a:latin typeface="Raleway" pitchFamily="2" charset="0"/>
              </a:rPr>
              <a:t> </a:t>
            </a:r>
            <a:r>
              <a:rPr lang="nl-NL" sz="1600" dirty="0" err="1">
                <a:latin typeface="Raleway" pitchFamily="2" charset="0"/>
              </a:rPr>
              <a:t>an</a:t>
            </a:r>
            <a:r>
              <a:rPr lang="nl-NL" sz="1600" dirty="0">
                <a:latin typeface="Raleway" pitchFamily="2" charset="0"/>
              </a:rPr>
              <a:t> </a:t>
            </a:r>
            <a:r>
              <a:rPr lang="nl-NL" sz="1600" dirty="0" err="1">
                <a:latin typeface="Raleway" pitchFamily="2" charset="0"/>
              </a:rPr>
              <a:t>entric</a:t>
            </a:r>
            <a:r>
              <a:rPr lang="nl-NL" sz="1600" dirty="0">
                <a:latin typeface="Raleway" pitchFamily="2" charset="0"/>
              </a:rPr>
              <a:t> coating </a:t>
            </a:r>
            <a:r>
              <a:rPr lang="nl-NL" sz="1600" dirty="0" err="1">
                <a:latin typeface="Raleway" pitchFamily="2" charset="0"/>
              </a:rPr>
              <a:t>should</a:t>
            </a:r>
            <a:r>
              <a:rPr lang="nl-NL" sz="1600" dirty="0">
                <a:latin typeface="Raleway" pitchFamily="2" charset="0"/>
              </a:rPr>
              <a:t> never </a:t>
            </a:r>
            <a:r>
              <a:rPr lang="nl-NL" sz="1600" dirty="0" err="1">
                <a:latin typeface="Raleway" pitchFamily="2" charset="0"/>
              </a:rPr>
              <a:t>be</a:t>
            </a:r>
            <a:r>
              <a:rPr lang="nl-NL" sz="1600" dirty="0">
                <a:latin typeface="Raleway" pitchFamily="2" charset="0"/>
              </a:rPr>
              <a:t> </a:t>
            </a:r>
            <a:r>
              <a:rPr lang="nl-NL" sz="1600" dirty="0" err="1">
                <a:latin typeface="Raleway" pitchFamily="2" charset="0"/>
              </a:rPr>
              <a:t>broken</a:t>
            </a:r>
            <a:r>
              <a:rPr lang="nl-NL" sz="1600" dirty="0">
                <a:latin typeface="Raleway" pitchFamily="2" charset="0"/>
              </a:rPr>
              <a:t> or </a:t>
            </a:r>
            <a:r>
              <a:rPr lang="nl-NL" sz="1600" dirty="0" err="1">
                <a:latin typeface="Raleway" pitchFamily="2" charset="0"/>
              </a:rPr>
              <a:t>crushed</a:t>
            </a:r>
            <a:r>
              <a:rPr lang="nl-NL" sz="1600" dirty="0">
                <a:latin typeface="Raleway" pitchFamily="2" charset="0"/>
              </a:rPr>
              <a:t>, </a:t>
            </a:r>
            <a:r>
              <a:rPr lang="nl-NL" sz="1600" dirty="0" err="1">
                <a:latin typeface="Raleway" pitchFamily="2" charset="0"/>
              </a:rPr>
              <a:t>the</a:t>
            </a:r>
            <a:r>
              <a:rPr lang="nl-NL" sz="1600" dirty="0">
                <a:latin typeface="Raleway" pitchFamily="2" charset="0"/>
              </a:rPr>
              <a:t> coating </a:t>
            </a:r>
            <a:r>
              <a:rPr lang="nl-NL" sz="1600" dirty="0" err="1">
                <a:latin typeface="Raleway" pitchFamily="2" charset="0"/>
              </a:rPr>
              <a:t>protects</a:t>
            </a:r>
            <a:r>
              <a:rPr lang="nl-NL" sz="1600" dirty="0">
                <a:latin typeface="Raleway" pitchFamily="2" charset="0"/>
              </a:rPr>
              <a:t> </a:t>
            </a:r>
            <a:r>
              <a:rPr lang="nl-NL" sz="1600" dirty="0" err="1">
                <a:latin typeface="Raleway" pitchFamily="2" charset="0"/>
              </a:rPr>
              <a:t>the</a:t>
            </a:r>
            <a:r>
              <a:rPr lang="nl-NL" sz="1600" dirty="0">
                <a:latin typeface="Raleway" pitchFamily="2" charset="0"/>
              </a:rPr>
              <a:t> </a:t>
            </a:r>
            <a:r>
              <a:rPr lang="nl-NL" sz="1600" dirty="0" err="1">
                <a:latin typeface="Raleway" pitchFamily="2" charset="0"/>
              </a:rPr>
              <a:t>medication</a:t>
            </a:r>
            <a:r>
              <a:rPr lang="nl-NL" sz="1600" dirty="0">
                <a:latin typeface="Raleway" pitchFamily="2" charset="0"/>
              </a:rPr>
              <a:t> </a:t>
            </a:r>
            <a:r>
              <a:rPr lang="nl-NL" sz="1600" dirty="0" err="1">
                <a:latin typeface="Raleway" pitchFamily="2" charset="0"/>
              </a:rPr>
              <a:t>from</a:t>
            </a:r>
            <a:r>
              <a:rPr lang="nl-NL" sz="1600" dirty="0">
                <a:latin typeface="Raleway" pitchFamily="2" charset="0"/>
              </a:rPr>
              <a:t> </a:t>
            </a:r>
            <a:r>
              <a:rPr lang="nl-NL" sz="1600" dirty="0" err="1">
                <a:latin typeface="Raleway" pitchFamily="2" charset="0"/>
              </a:rPr>
              <a:t>the</a:t>
            </a:r>
            <a:r>
              <a:rPr lang="nl-NL" sz="1600" dirty="0">
                <a:latin typeface="Raleway" pitchFamily="2" charset="0"/>
              </a:rPr>
              <a:t> acid environment or </a:t>
            </a:r>
            <a:r>
              <a:rPr lang="nl-NL" sz="1600" dirty="0" err="1">
                <a:latin typeface="Raleway" pitchFamily="2" charset="0"/>
              </a:rPr>
              <a:t>protects</a:t>
            </a:r>
            <a:r>
              <a:rPr lang="nl-NL" sz="1600" dirty="0">
                <a:latin typeface="Raleway" pitchFamily="2" charset="0"/>
              </a:rPr>
              <a:t> </a:t>
            </a:r>
            <a:r>
              <a:rPr lang="nl-NL" sz="1600" dirty="0" err="1">
                <a:latin typeface="Raleway" pitchFamily="2" charset="0"/>
              </a:rPr>
              <a:t>the</a:t>
            </a:r>
            <a:r>
              <a:rPr lang="nl-NL" sz="1600" dirty="0">
                <a:latin typeface="Raleway" pitchFamily="2" charset="0"/>
              </a:rPr>
              <a:t> </a:t>
            </a:r>
            <a:r>
              <a:rPr lang="nl-NL" sz="1600" dirty="0" err="1">
                <a:latin typeface="Raleway" pitchFamily="2" charset="0"/>
              </a:rPr>
              <a:t>stomach</a:t>
            </a:r>
            <a:r>
              <a:rPr lang="nl-NL" sz="1600" dirty="0">
                <a:latin typeface="Raleway" pitchFamily="2" charset="0"/>
              </a:rPr>
              <a:t> </a:t>
            </a:r>
            <a:r>
              <a:rPr lang="nl-NL" sz="1600" dirty="0" err="1">
                <a:latin typeface="Raleway" pitchFamily="2" charset="0"/>
              </a:rPr>
              <a:t>from</a:t>
            </a:r>
            <a:r>
              <a:rPr lang="nl-NL" sz="1600" dirty="0">
                <a:latin typeface="Raleway" pitchFamily="2" charset="0"/>
              </a:rPr>
              <a:t> </a:t>
            </a:r>
            <a:r>
              <a:rPr lang="nl-NL" sz="1600" dirty="0" err="1">
                <a:latin typeface="Raleway" pitchFamily="2" charset="0"/>
              </a:rPr>
              <a:t>the</a:t>
            </a:r>
            <a:r>
              <a:rPr lang="nl-NL" sz="1600" dirty="0">
                <a:latin typeface="Raleway" pitchFamily="2" charset="0"/>
              </a:rPr>
              <a:t> drug.</a:t>
            </a:r>
          </a:p>
          <a:p>
            <a:pPr marL="285750" indent="-285750">
              <a:buFont typeface="Wingdings" panose="05000000000000000000" pitchFamily="2" charset="2"/>
              <a:buChar char="Ø"/>
            </a:pPr>
            <a:endParaRPr lang="nl-NL" sz="1600" dirty="0">
              <a:latin typeface="Raleway" pitchFamily="2" charset="0"/>
            </a:endParaRPr>
          </a:p>
          <a:p>
            <a:pPr marL="285750" indent="-285750">
              <a:buFont typeface="Wingdings" panose="05000000000000000000" pitchFamily="2" charset="2"/>
              <a:buChar char="Ø"/>
            </a:pPr>
            <a:r>
              <a:rPr lang="nl-NL" sz="1600" dirty="0" err="1">
                <a:latin typeface="Raleway" pitchFamily="2" charset="0"/>
              </a:rPr>
              <a:t>Also</a:t>
            </a:r>
            <a:r>
              <a:rPr lang="nl-NL" sz="1600" dirty="0">
                <a:latin typeface="Raleway" pitchFamily="2" charset="0"/>
              </a:rPr>
              <a:t> </a:t>
            </a:r>
            <a:r>
              <a:rPr lang="nl-NL" sz="1600" dirty="0" err="1">
                <a:latin typeface="Raleway" pitchFamily="2" charset="0"/>
              </a:rPr>
              <a:t>medication</a:t>
            </a:r>
            <a:r>
              <a:rPr lang="nl-NL" sz="1600" dirty="0">
                <a:latin typeface="Raleway" pitchFamily="2" charset="0"/>
              </a:rPr>
              <a:t> </a:t>
            </a:r>
            <a:r>
              <a:rPr lang="nl-NL" sz="1600" dirty="0" err="1">
                <a:latin typeface="Raleway" pitchFamily="2" charset="0"/>
              </a:rPr>
              <a:t>whose</a:t>
            </a:r>
            <a:r>
              <a:rPr lang="nl-NL" sz="1600" dirty="0">
                <a:latin typeface="Raleway" pitchFamily="2" charset="0"/>
              </a:rPr>
              <a:t> </a:t>
            </a:r>
            <a:r>
              <a:rPr lang="nl-NL" sz="1600" dirty="0" err="1">
                <a:latin typeface="Raleway" pitchFamily="2" charset="0"/>
              </a:rPr>
              <a:t>packaging</a:t>
            </a:r>
            <a:r>
              <a:rPr lang="nl-NL" sz="1600" dirty="0">
                <a:latin typeface="Raleway" pitchFamily="2" charset="0"/>
              </a:rPr>
              <a:t> has </a:t>
            </a:r>
            <a:r>
              <a:rPr lang="nl-NL" sz="1600" dirty="0" err="1">
                <a:latin typeface="Raleway" pitchFamily="2" charset="0"/>
              </a:rPr>
              <a:t>already</a:t>
            </a:r>
            <a:r>
              <a:rPr lang="nl-NL" sz="1600" dirty="0">
                <a:latin typeface="Raleway" pitchFamily="2" charset="0"/>
              </a:rPr>
              <a:t> been </a:t>
            </a:r>
            <a:r>
              <a:rPr lang="nl-NL" sz="1600" dirty="0" err="1">
                <a:latin typeface="Raleway" pitchFamily="2" charset="0"/>
              </a:rPr>
              <a:t>opened</a:t>
            </a:r>
            <a:r>
              <a:rPr lang="nl-NL" sz="1600" dirty="0">
                <a:latin typeface="Raleway" pitchFamily="2" charset="0"/>
              </a:rPr>
              <a:t> </a:t>
            </a:r>
            <a:r>
              <a:rPr lang="nl-NL" sz="1600" dirty="0" err="1">
                <a:latin typeface="Raleway" pitchFamily="2" charset="0"/>
              </a:rPr>
              <a:t>may</a:t>
            </a:r>
            <a:r>
              <a:rPr lang="nl-NL" sz="1600" dirty="0">
                <a:latin typeface="Raleway" pitchFamily="2" charset="0"/>
              </a:rPr>
              <a:t> no </a:t>
            </a:r>
            <a:r>
              <a:rPr lang="nl-NL" sz="1600" dirty="0" err="1">
                <a:latin typeface="Raleway" pitchFamily="2" charset="0"/>
              </a:rPr>
              <a:t>longer</a:t>
            </a:r>
            <a:r>
              <a:rPr lang="nl-NL" sz="1600" dirty="0">
                <a:latin typeface="Raleway" pitchFamily="2" charset="0"/>
              </a:rPr>
              <a:t> </a:t>
            </a:r>
            <a:r>
              <a:rPr lang="nl-NL" sz="1600" dirty="0" err="1">
                <a:latin typeface="Raleway" pitchFamily="2" charset="0"/>
              </a:rPr>
              <a:t>be</a:t>
            </a:r>
            <a:r>
              <a:rPr lang="nl-NL" sz="1600" dirty="0">
                <a:latin typeface="Raleway" pitchFamily="2" charset="0"/>
              </a:rPr>
              <a:t> </a:t>
            </a:r>
            <a:r>
              <a:rPr lang="nl-NL" sz="1600" dirty="0" err="1">
                <a:latin typeface="Raleway" pitchFamily="2" charset="0"/>
              </a:rPr>
              <a:t>administered</a:t>
            </a:r>
            <a:r>
              <a:rPr lang="nl-NL" sz="1600" dirty="0">
                <a:latin typeface="Raleway" pitchFamily="2" charset="0"/>
              </a:rPr>
              <a:t> </a:t>
            </a:r>
            <a:r>
              <a:rPr lang="nl-NL" sz="1600" dirty="0" err="1">
                <a:latin typeface="Raleway" pitchFamily="2" charset="0"/>
              </a:rPr>
              <a:t>to</a:t>
            </a:r>
            <a:r>
              <a:rPr lang="nl-NL" sz="1600" dirty="0">
                <a:latin typeface="Raleway" pitchFamily="2" charset="0"/>
              </a:rPr>
              <a:t> a </a:t>
            </a:r>
            <a:r>
              <a:rPr lang="nl-NL" sz="1600" dirty="0" err="1">
                <a:latin typeface="Raleway" pitchFamily="2" charset="0"/>
              </a:rPr>
              <a:t>patient</a:t>
            </a:r>
            <a:r>
              <a:rPr lang="nl-NL" sz="1600" dirty="0">
                <a:latin typeface="Raleway" pitchFamily="2" charset="0"/>
              </a:rPr>
              <a:t> </a:t>
            </a:r>
            <a:r>
              <a:rPr lang="nl-NL" sz="1600" dirty="0" err="1">
                <a:latin typeface="Raleway" pitchFamily="2" charset="0"/>
              </a:rPr>
              <a:t>for</a:t>
            </a:r>
            <a:r>
              <a:rPr lang="nl-NL" sz="1600" dirty="0">
                <a:latin typeface="Raleway" pitchFamily="2" charset="0"/>
              </a:rPr>
              <a:t> </a:t>
            </a:r>
            <a:r>
              <a:rPr lang="nl-NL" sz="1600" dirty="0" err="1">
                <a:latin typeface="Raleway" pitchFamily="2" charset="0"/>
              </a:rPr>
              <a:t>safety</a:t>
            </a:r>
            <a:r>
              <a:rPr lang="nl-NL" sz="1600" dirty="0">
                <a:latin typeface="Raleway" pitchFamily="2" charset="0"/>
              </a:rPr>
              <a:t> </a:t>
            </a:r>
            <a:r>
              <a:rPr lang="nl-NL" sz="1600" dirty="0" err="1">
                <a:latin typeface="Raleway" pitchFamily="2" charset="0"/>
              </a:rPr>
              <a:t>reasons</a:t>
            </a:r>
            <a:r>
              <a:rPr lang="nl-NL" sz="1600" dirty="0">
                <a:latin typeface="Raleway" pitchFamily="2" charset="0"/>
              </a:rPr>
              <a:t> as </a:t>
            </a:r>
            <a:r>
              <a:rPr lang="nl-NL" sz="1600" dirty="0" err="1">
                <a:latin typeface="Raleway" pitchFamily="2" charset="0"/>
              </a:rPr>
              <a:t>the</a:t>
            </a:r>
            <a:r>
              <a:rPr lang="nl-NL" sz="1600" dirty="0">
                <a:latin typeface="Raleway" pitchFamily="2" charset="0"/>
              </a:rPr>
              <a:t> </a:t>
            </a:r>
            <a:r>
              <a:rPr lang="nl-NL" sz="1600" dirty="0" err="1">
                <a:latin typeface="Raleway" pitchFamily="2" charset="0"/>
              </a:rPr>
              <a:t>packaging</a:t>
            </a:r>
            <a:r>
              <a:rPr lang="nl-NL" sz="1600" dirty="0">
                <a:latin typeface="Raleway" pitchFamily="2" charset="0"/>
              </a:rPr>
              <a:t> </a:t>
            </a:r>
            <a:r>
              <a:rPr lang="nl-NL" sz="1600" dirty="0" err="1">
                <a:latin typeface="Raleway" pitchFamily="2" charset="0"/>
              </a:rPr>
              <a:t>may</a:t>
            </a:r>
            <a:r>
              <a:rPr lang="nl-NL" sz="1600" dirty="0">
                <a:latin typeface="Raleway" pitchFamily="2" charset="0"/>
              </a:rPr>
              <a:t> </a:t>
            </a:r>
            <a:r>
              <a:rPr lang="nl-NL" sz="1600" dirty="0" err="1">
                <a:latin typeface="Raleway" pitchFamily="2" charset="0"/>
              </a:rPr>
              <a:t>contain</a:t>
            </a:r>
            <a:r>
              <a:rPr lang="nl-NL" sz="1600" dirty="0">
                <a:latin typeface="Raleway" pitchFamily="2" charset="0"/>
              </a:rPr>
              <a:t> </a:t>
            </a:r>
            <a:r>
              <a:rPr lang="nl-NL" sz="1600" dirty="0" err="1">
                <a:latin typeface="Raleway" pitchFamily="2" charset="0"/>
              </a:rPr>
              <a:t>other</a:t>
            </a:r>
            <a:r>
              <a:rPr lang="nl-NL" sz="1600" dirty="0">
                <a:latin typeface="Raleway" pitchFamily="2" charset="0"/>
              </a:rPr>
              <a:t> </a:t>
            </a:r>
            <a:r>
              <a:rPr lang="nl-NL" sz="1600" dirty="0" err="1">
                <a:latin typeface="Raleway" pitchFamily="2" charset="0"/>
              </a:rPr>
              <a:t>medication</a:t>
            </a:r>
            <a:r>
              <a:rPr lang="nl-NL" sz="1600" dirty="0">
                <a:latin typeface="Raleway" pitchFamily="2" charset="0"/>
              </a:rPr>
              <a:t> </a:t>
            </a:r>
            <a:r>
              <a:rPr lang="nl-NL" sz="1600" dirty="0" err="1">
                <a:latin typeface="Raleway" pitchFamily="2" charset="0"/>
              </a:rPr>
              <a:t>than</a:t>
            </a:r>
            <a:r>
              <a:rPr lang="nl-NL" sz="1600" dirty="0">
                <a:latin typeface="Raleway" pitchFamily="2" charset="0"/>
              </a:rPr>
              <a:t> </a:t>
            </a:r>
            <a:r>
              <a:rPr lang="nl-NL" sz="1600" dirty="0" err="1">
                <a:latin typeface="Raleway" pitchFamily="2" charset="0"/>
              </a:rPr>
              <a:t>indicated</a:t>
            </a:r>
            <a:r>
              <a:rPr lang="nl-NL" sz="1600" dirty="0">
                <a:latin typeface="Raleway" pitchFamily="2" charset="0"/>
              </a:rPr>
              <a:t> on </a:t>
            </a:r>
            <a:r>
              <a:rPr lang="nl-NL" sz="1600" dirty="0" err="1">
                <a:latin typeface="Raleway" pitchFamily="2" charset="0"/>
              </a:rPr>
              <a:t>the</a:t>
            </a:r>
            <a:r>
              <a:rPr lang="nl-NL" sz="1600" dirty="0">
                <a:latin typeface="Raleway" pitchFamily="2" charset="0"/>
              </a:rPr>
              <a:t> blister.</a:t>
            </a:r>
          </a:p>
          <a:p>
            <a:pPr marL="285750" indent="-285750">
              <a:buFont typeface="Wingdings" panose="05000000000000000000" pitchFamily="2" charset="2"/>
              <a:buChar char="Ø"/>
            </a:pPr>
            <a:endParaRPr lang="nl-NL" sz="1600" dirty="0">
              <a:latin typeface="+mj-lt"/>
            </a:endParaRPr>
          </a:p>
          <a:p>
            <a:endParaRPr lang="nl-NL" sz="1600" dirty="0">
              <a:latin typeface="+mj-lt"/>
            </a:endParaRPr>
          </a:p>
          <a:p>
            <a:endParaRPr lang="nl-BE" dirty="0"/>
          </a:p>
        </p:txBody>
      </p:sp>
    </p:spTree>
    <p:extLst>
      <p:ext uri="{BB962C8B-B14F-4D97-AF65-F5344CB8AC3E}">
        <p14:creationId xmlns:p14="http://schemas.microsoft.com/office/powerpoint/2010/main" val="189476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05" name="Rectangle 7204">
            <a:extLst>
              <a:ext uri="{FF2B5EF4-FFF2-40B4-BE49-F238E27FC236}">
                <a16:creationId xmlns="" xmlns:a16="http://schemas.microsoft.com/office/drawing/2014/main" id="{8651CFA9-6065-4243-AC48-858E35978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207" name="Rectangle 7206">
            <a:extLst>
              <a:ext uri="{FF2B5EF4-FFF2-40B4-BE49-F238E27FC236}">
                <a16:creationId xmlns="" xmlns:a16="http://schemas.microsoft.com/office/drawing/2014/main" id="{FBC8BBE5-981E-4B0B-9654-32B5668BFF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209" name="Group 7208">
            <a:extLst>
              <a:ext uri="{FF2B5EF4-FFF2-40B4-BE49-F238E27FC236}">
                <a16:creationId xmlns="" xmlns:a16="http://schemas.microsoft.com/office/drawing/2014/main" id="{8D6FD602-3113-4FC4-982F-15099614D2A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3048" y="0"/>
            <a:ext cx="7724071" cy="6858000"/>
            <a:chOff x="4464881" y="0"/>
            <a:chExt cx="7724071" cy="6858000"/>
          </a:xfrm>
        </p:grpSpPr>
        <p:pic>
          <p:nvPicPr>
            <p:cNvPr id="7210" name="Picture 7209">
              <a:extLst>
                <a:ext uri="{FF2B5EF4-FFF2-40B4-BE49-F238E27FC236}">
                  <a16:creationId xmlns="" xmlns:a16="http://schemas.microsoft.com/office/drawing/2014/main" id="{8B8C81AF-BEDB-486F-AB26-181C63BF14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211" name="Picture 7210">
              <a:extLst>
                <a:ext uri="{FF2B5EF4-FFF2-40B4-BE49-F238E27FC236}">
                  <a16:creationId xmlns="" xmlns:a16="http://schemas.microsoft.com/office/drawing/2014/main" id="{E08D8EF1-80CA-4FAD-BD38-F379CECC367E}"/>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el 1">
            <a:extLst>
              <a:ext uri="{FF2B5EF4-FFF2-40B4-BE49-F238E27FC236}">
                <a16:creationId xmlns="" xmlns:a16="http://schemas.microsoft.com/office/drawing/2014/main" id="{CC661EB6-DE6C-BCDE-BCA6-59C3419973A0}"/>
              </a:ext>
            </a:extLst>
          </p:cNvPr>
          <p:cNvSpPr>
            <a:spLocks noGrp="1"/>
          </p:cNvSpPr>
          <p:nvPr>
            <p:ph type="title"/>
          </p:nvPr>
        </p:nvSpPr>
        <p:spPr>
          <a:xfrm>
            <a:off x="5638800" y="586992"/>
            <a:ext cx="5867400" cy="1664573"/>
          </a:xfrm>
        </p:spPr>
        <p:txBody>
          <a:bodyPr>
            <a:normAutofit/>
          </a:bodyPr>
          <a:lstStyle/>
          <a:p>
            <a:pPr algn="ctr"/>
            <a:r>
              <a:rPr lang="en-US" sz="2400" b="1" i="0" u="sng" strike="noStrike" dirty="0">
                <a:effectLst/>
                <a:latin typeface="Calibri" panose="020F0502020204030204" pitchFamily="34" charset="0"/>
              </a:rPr>
              <a:t>Can nurses prescribe any kind of medication?</a:t>
            </a:r>
            <a:endParaRPr lang="nl-BE" sz="2400" b="1" u="sng" dirty="0"/>
          </a:p>
        </p:txBody>
      </p:sp>
      <p:pic>
        <p:nvPicPr>
          <p:cNvPr id="7173" name="Picture 5" descr="Can Nurses Prescribe Medications? | Nurse Theory">
            <a:extLst>
              <a:ext uri="{FF2B5EF4-FFF2-40B4-BE49-F238E27FC236}">
                <a16:creationId xmlns="" xmlns:a16="http://schemas.microsoft.com/office/drawing/2014/main" id="{62807D1B-75D8-CA6C-F37D-D12F6CD8AF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6552" y="2143434"/>
            <a:ext cx="4724400" cy="265747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 xmlns:a16="http://schemas.microsoft.com/office/drawing/2014/main" id="{0F71B894-5684-B53B-5C2F-82517FA4D165}"/>
              </a:ext>
            </a:extLst>
          </p:cNvPr>
          <p:cNvSpPr>
            <a:spLocks noGrp="1"/>
          </p:cNvSpPr>
          <p:nvPr>
            <p:ph idx="1"/>
          </p:nvPr>
        </p:nvSpPr>
        <p:spPr>
          <a:xfrm>
            <a:off x="5638860" y="2411653"/>
            <a:ext cx="5867022" cy="3928822"/>
          </a:xfrm>
        </p:spPr>
        <p:txBody>
          <a:bodyPr>
            <a:normAutofit/>
          </a:bodyPr>
          <a:lstStyle/>
          <a:p>
            <a:pPr>
              <a:lnSpc>
                <a:spcPct val="100000"/>
              </a:lnSpc>
            </a:pPr>
            <a:r>
              <a:rPr lang="nl-NL" sz="1500" dirty="0">
                <a:latin typeface="Raleway" pitchFamily="2" charset="0"/>
              </a:rPr>
              <a:t>Sinds </a:t>
            </a:r>
            <a:r>
              <a:rPr lang="nl-NL" sz="1500" dirty="0" err="1">
                <a:latin typeface="Raleway" pitchFamily="2" charset="0"/>
              </a:rPr>
              <a:t>January</a:t>
            </a:r>
            <a:r>
              <a:rPr lang="nl-NL" sz="1500" dirty="0">
                <a:latin typeface="Raleway" pitchFamily="2" charset="0"/>
              </a:rPr>
              <a:t> 1, 2012, nurse </a:t>
            </a:r>
            <a:r>
              <a:rPr lang="nl-NL" sz="1500" dirty="0" err="1">
                <a:latin typeface="Raleway" pitchFamily="2" charset="0"/>
              </a:rPr>
              <a:t>specialists</a:t>
            </a:r>
            <a:r>
              <a:rPr lang="nl-NL" sz="1500" dirty="0">
                <a:latin typeface="Raleway" pitchFamily="2" charset="0"/>
              </a:rPr>
              <a:t> </a:t>
            </a:r>
            <a:r>
              <a:rPr lang="nl-NL" sz="1500" dirty="0" err="1">
                <a:latin typeface="Raleway" pitchFamily="2" charset="0"/>
              </a:rPr>
              <a:t>and</a:t>
            </a:r>
            <a:r>
              <a:rPr lang="nl-NL" sz="1500" dirty="0">
                <a:latin typeface="Raleway" pitchFamily="2" charset="0"/>
              </a:rPr>
              <a:t> </a:t>
            </a:r>
            <a:r>
              <a:rPr lang="nl-NL" sz="1500" dirty="0" err="1">
                <a:latin typeface="Raleway" pitchFamily="2" charset="0"/>
              </a:rPr>
              <a:t>psychician</a:t>
            </a:r>
            <a:r>
              <a:rPr lang="nl-NL" sz="1500" dirty="0">
                <a:latin typeface="Raleway" pitchFamily="2" charset="0"/>
              </a:rPr>
              <a:t> </a:t>
            </a:r>
            <a:r>
              <a:rPr lang="nl-NL" sz="1500" dirty="0" err="1">
                <a:latin typeface="Raleway" pitchFamily="2" charset="0"/>
              </a:rPr>
              <a:t>assistants</a:t>
            </a:r>
            <a:r>
              <a:rPr lang="nl-NL" sz="1500" dirty="0">
                <a:latin typeface="Raleway" pitchFamily="2" charset="0"/>
              </a:rPr>
              <a:t> have a </a:t>
            </a:r>
            <a:r>
              <a:rPr lang="nl-NL" sz="1500" dirty="0" err="1">
                <a:latin typeface="Raleway" pitchFamily="2" charset="0"/>
              </a:rPr>
              <a:t>prescribing</a:t>
            </a:r>
            <a:r>
              <a:rPr lang="nl-NL" sz="1500" dirty="0">
                <a:latin typeface="Raleway" pitchFamily="2" charset="0"/>
              </a:rPr>
              <a:t> </a:t>
            </a:r>
            <a:r>
              <a:rPr lang="nl-NL" sz="1500" dirty="0" err="1">
                <a:latin typeface="Raleway" pitchFamily="2" charset="0"/>
              </a:rPr>
              <a:t>authority</a:t>
            </a:r>
            <a:r>
              <a:rPr lang="nl-NL" sz="1500" dirty="0">
                <a:latin typeface="Raleway" pitchFamily="2" charset="0"/>
              </a:rPr>
              <a:t>. </a:t>
            </a:r>
            <a:r>
              <a:rPr lang="nl-NL" sz="1500" dirty="0" err="1">
                <a:latin typeface="Raleway" pitchFamily="2" charset="0"/>
              </a:rPr>
              <a:t>This</a:t>
            </a:r>
            <a:r>
              <a:rPr lang="nl-NL" sz="1500" dirty="0">
                <a:latin typeface="Raleway" pitchFamily="2" charset="0"/>
              </a:rPr>
              <a:t> </a:t>
            </a:r>
            <a:r>
              <a:rPr lang="nl-NL" sz="1500" dirty="0" err="1">
                <a:latin typeface="Raleway" pitchFamily="2" charset="0"/>
              </a:rPr>
              <a:t>authority</a:t>
            </a:r>
            <a:r>
              <a:rPr lang="nl-NL" sz="1500" dirty="0">
                <a:latin typeface="Raleway" pitchFamily="2" charset="0"/>
              </a:rPr>
              <a:t> has been </a:t>
            </a:r>
            <a:r>
              <a:rPr lang="nl-NL" sz="1500" dirty="0" err="1">
                <a:latin typeface="Raleway" pitchFamily="2" charset="0"/>
              </a:rPr>
              <a:t>granted</a:t>
            </a:r>
            <a:r>
              <a:rPr lang="nl-NL" sz="1500" dirty="0">
                <a:latin typeface="Raleway" pitchFamily="2" charset="0"/>
              </a:rPr>
              <a:t> </a:t>
            </a:r>
            <a:r>
              <a:rPr lang="nl-NL" sz="1500" dirty="0" err="1">
                <a:latin typeface="Raleway" pitchFamily="2" charset="0"/>
              </a:rPr>
              <a:t>by</a:t>
            </a:r>
            <a:r>
              <a:rPr lang="nl-NL" sz="1500" dirty="0">
                <a:latin typeface="Raleway" pitchFamily="2" charset="0"/>
              </a:rPr>
              <a:t> </a:t>
            </a:r>
            <a:r>
              <a:rPr lang="nl-NL" sz="1500" dirty="0" err="1">
                <a:latin typeface="Raleway" pitchFamily="2" charset="0"/>
              </a:rPr>
              <a:t>the</a:t>
            </a:r>
            <a:r>
              <a:rPr lang="nl-NL" sz="1500" dirty="0">
                <a:latin typeface="Raleway" pitchFamily="2" charset="0"/>
              </a:rPr>
              <a:t> “Minister of Health Welfare”. </a:t>
            </a:r>
          </a:p>
          <a:p>
            <a:pPr>
              <a:lnSpc>
                <a:spcPct val="100000"/>
              </a:lnSpc>
            </a:pPr>
            <a:r>
              <a:rPr lang="nl-NL" sz="1500" dirty="0" err="1">
                <a:latin typeface="Raleway" pitchFamily="2" charset="0"/>
              </a:rPr>
              <a:t>Only</a:t>
            </a:r>
            <a:r>
              <a:rPr lang="nl-NL" sz="1500" dirty="0">
                <a:latin typeface="Raleway" pitchFamily="2" charset="0"/>
              </a:rPr>
              <a:t> 3 types of </a:t>
            </a:r>
            <a:r>
              <a:rPr lang="nl-NL" sz="1500" dirty="0" err="1">
                <a:latin typeface="Raleway" pitchFamily="2" charset="0"/>
              </a:rPr>
              <a:t>specialized</a:t>
            </a:r>
            <a:r>
              <a:rPr lang="nl-NL" sz="1500" dirty="0">
                <a:latin typeface="Raleway" pitchFamily="2" charset="0"/>
              </a:rPr>
              <a:t> nurses are </a:t>
            </a:r>
            <a:r>
              <a:rPr lang="nl-NL" sz="1500" dirty="0" err="1">
                <a:latin typeface="Raleway" pitchFamily="2" charset="0"/>
              </a:rPr>
              <a:t>allowed</a:t>
            </a:r>
            <a:r>
              <a:rPr lang="nl-NL" sz="1500" dirty="0">
                <a:latin typeface="Raleway" pitchFamily="2" charset="0"/>
              </a:rPr>
              <a:t> </a:t>
            </a:r>
            <a:r>
              <a:rPr lang="nl-NL" sz="1500" dirty="0" err="1">
                <a:latin typeface="Raleway" pitchFamily="2" charset="0"/>
              </a:rPr>
              <a:t>to</a:t>
            </a:r>
            <a:r>
              <a:rPr lang="nl-NL" sz="1500" dirty="0">
                <a:latin typeface="Raleway" pitchFamily="2" charset="0"/>
              </a:rPr>
              <a:t> </a:t>
            </a:r>
            <a:r>
              <a:rPr lang="nl-NL" sz="1500" dirty="0" err="1">
                <a:latin typeface="Raleway" pitchFamily="2" charset="0"/>
              </a:rPr>
              <a:t>prescribe</a:t>
            </a:r>
            <a:r>
              <a:rPr lang="nl-NL" sz="1500" dirty="0">
                <a:latin typeface="Raleway" pitchFamily="2" charset="0"/>
              </a:rPr>
              <a:t> </a:t>
            </a:r>
            <a:r>
              <a:rPr lang="nl-NL" sz="1500" dirty="0" err="1">
                <a:latin typeface="Raleway" pitchFamily="2" charset="0"/>
              </a:rPr>
              <a:t>medication</a:t>
            </a:r>
            <a:r>
              <a:rPr lang="nl-NL" sz="1500" dirty="0">
                <a:latin typeface="Raleway" pitchFamily="2" charset="0"/>
              </a:rPr>
              <a:t>: </a:t>
            </a:r>
            <a:r>
              <a:rPr lang="nl-NL" sz="1500" dirty="0" err="1">
                <a:latin typeface="Raleway" pitchFamily="2" charset="0"/>
              </a:rPr>
              <a:t>pulmonary</a:t>
            </a:r>
            <a:r>
              <a:rPr lang="nl-NL" sz="1500" dirty="0">
                <a:latin typeface="Raleway" pitchFamily="2" charset="0"/>
              </a:rPr>
              <a:t> nurses, diabetes nurses </a:t>
            </a:r>
            <a:r>
              <a:rPr lang="nl-NL" sz="1500" dirty="0" err="1">
                <a:latin typeface="Raleway" pitchFamily="2" charset="0"/>
              </a:rPr>
              <a:t>and</a:t>
            </a:r>
            <a:r>
              <a:rPr lang="nl-NL" sz="1500" dirty="0">
                <a:latin typeface="Raleway" pitchFamily="2" charset="0"/>
              </a:rPr>
              <a:t> </a:t>
            </a:r>
            <a:r>
              <a:rPr lang="nl-NL" sz="1500" dirty="0" err="1">
                <a:latin typeface="Raleway" pitchFamily="2" charset="0"/>
              </a:rPr>
              <a:t>oncology</a:t>
            </a:r>
            <a:r>
              <a:rPr lang="nl-NL" sz="1500" dirty="0">
                <a:latin typeface="Raleway" pitchFamily="2" charset="0"/>
              </a:rPr>
              <a:t> nurses.</a:t>
            </a:r>
          </a:p>
          <a:p>
            <a:pPr>
              <a:lnSpc>
                <a:spcPct val="100000"/>
              </a:lnSpc>
            </a:pPr>
            <a:r>
              <a:rPr lang="nl-NL" sz="1500" dirty="0" err="1">
                <a:latin typeface="Raleway" pitchFamily="2" charset="0"/>
              </a:rPr>
              <a:t>They</a:t>
            </a:r>
            <a:r>
              <a:rPr lang="nl-NL" sz="1500" dirty="0">
                <a:latin typeface="Raleway" pitchFamily="2" charset="0"/>
              </a:rPr>
              <a:t> </a:t>
            </a:r>
            <a:r>
              <a:rPr lang="nl-NL" sz="1500" dirty="0" err="1">
                <a:latin typeface="Raleway" pitchFamily="2" charset="0"/>
              </a:rPr>
              <a:t>may</a:t>
            </a:r>
            <a:r>
              <a:rPr lang="nl-NL" sz="1500" dirty="0">
                <a:latin typeface="Raleway" pitchFamily="2" charset="0"/>
              </a:rPr>
              <a:t> </a:t>
            </a:r>
            <a:r>
              <a:rPr lang="nl-NL" sz="1500" dirty="0" err="1">
                <a:latin typeface="Raleway" pitchFamily="2" charset="0"/>
              </a:rPr>
              <a:t>prescribe</a:t>
            </a:r>
            <a:r>
              <a:rPr lang="nl-NL" sz="1500" dirty="0">
                <a:latin typeface="Raleway" pitchFamily="2" charset="0"/>
              </a:rPr>
              <a:t> </a:t>
            </a:r>
            <a:r>
              <a:rPr lang="nl-NL" sz="1500" dirty="0" err="1">
                <a:latin typeface="Raleway" pitchFamily="2" charset="0"/>
              </a:rPr>
              <a:t>medication</a:t>
            </a:r>
            <a:r>
              <a:rPr lang="nl-NL" sz="1500" dirty="0">
                <a:latin typeface="Raleway" pitchFamily="2" charset="0"/>
              </a:rPr>
              <a:t> </a:t>
            </a:r>
            <a:r>
              <a:rPr lang="nl-NL" sz="1500" dirty="0" err="1">
                <a:latin typeface="Raleway" pitchFamily="2" charset="0"/>
              </a:rPr>
              <a:t>under</a:t>
            </a:r>
            <a:r>
              <a:rPr lang="nl-NL" sz="1500" dirty="0">
                <a:latin typeface="Raleway" pitchFamily="2" charset="0"/>
              </a:rPr>
              <a:t> </a:t>
            </a:r>
            <a:r>
              <a:rPr lang="nl-NL" sz="1500" dirty="0" err="1">
                <a:latin typeface="Raleway" pitchFamily="2" charset="0"/>
              </a:rPr>
              <a:t>the</a:t>
            </a:r>
            <a:r>
              <a:rPr lang="nl-NL" sz="1500" dirty="0">
                <a:latin typeface="Raleway" pitchFamily="2" charset="0"/>
              </a:rPr>
              <a:t> </a:t>
            </a:r>
            <a:r>
              <a:rPr lang="nl-NL" sz="1500" dirty="0" err="1">
                <a:latin typeface="Raleway" pitchFamily="2" charset="0"/>
              </a:rPr>
              <a:t>following</a:t>
            </a:r>
            <a:r>
              <a:rPr lang="nl-NL" sz="1500" dirty="0">
                <a:latin typeface="Raleway" pitchFamily="2" charset="0"/>
              </a:rPr>
              <a:t> </a:t>
            </a:r>
            <a:r>
              <a:rPr lang="nl-NL" sz="1500" dirty="0" err="1">
                <a:latin typeface="Raleway" pitchFamily="2" charset="0"/>
              </a:rPr>
              <a:t>conditions</a:t>
            </a:r>
            <a:r>
              <a:rPr lang="nl-NL" sz="1500" dirty="0">
                <a:latin typeface="Raleway" pitchFamily="2" charset="0"/>
              </a:rPr>
              <a:t>:</a:t>
            </a:r>
          </a:p>
          <a:p>
            <a:pPr>
              <a:lnSpc>
                <a:spcPct val="100000"/>
              </a:lnSpc>
              <a:buFont typeface="Wingdings" panose="05000000000000000000" pitchFamily="2" charset="2"/>
              <a:buChar char="Ø"/>
            </a:pPr>
            <a:r>
              <a:rPr lang="nl-NL" sz="1500" dirty="0">
                <a:latin typeface="Raleway" pitchFamily="2" charset="0"/>
              </a:rPr>
              <a:t>A diagnosis must have been made </a:t>
            </a:r>
            <a:r>
              <a:rPr lang="nl-NL" sz="1500" dirty="0" err="1">
                <a:latin typeface="Raleway" pitchFamily="2" charset="0"/>
              </a:rPr>
              <a:t>by</a:t>
            </a:r>
            <a:r>
              <a:rPr lang="nl-NL" sz="1500" dirty="0">
                <a:latin typeface="Raleway" pitchFamily="2" charset="0"/>
              </a:rPr>
              <a:t> a doctor, dentist or </a:t>
            </a:r>
            <a:r>
              <a:rPr lang="nl-NL" sz="1500" dirty="0" err="1">
                <a:latin typeface="Raleway" pitchFamily="2" charset="0"/>
              </a:rPr>
              <a:t>midwife</a:t>
            </a:r>
            <a:r>
              <a:rPr lang="nl-NL" sz="1500" dirty="0">
                <a:latin typeface="Raleway" pitchFamily="2" charset="0"/>
              </a:rPr>
              <a:t>.</a:t>
            </a:r>
          </a:p>
          <a:p>
            <a:pPr>
              <a:lnSpc>
                <a:spcPct val="100000"/>
              </a:lnSpc>
              <a:buFont typeface="Wingdings" panose="05000000000000000000" pitchFamily="2" charset="2"/>
              <a:buChar char="Ø"/>
            </a:pPr>
            <a:r>
              <a:rPr lang="nl-NL" sz="1500" dirty="0" err="1">
                <a:latin typeface="Raleway" pitchFamily="2" charset="0"/>
              </a:rPr>
              <a:t>They</a:t>
            </a:r>
            <a:r>
              <a:rPr lang="nl-NL" sz="1500" dirty="0">
                <a:latin typeface="Raleway" pitchFamily="2" charset="0"/>
              </a:rPr>
              <a:t> must </a:t>
            </a:r>
            <a:r>
              <a:rPr lang="nl-NL" sz="1500" dirty="0" err="1">
                <a:latin typeface="Raleway" pitchFamily="2" charset="0"/>
              </a:rPr>
              <a:t>adhere</a:t>
            </a:r>
            <a:r>
              <a:rPr lang="nl-NL" sz="1500" dirty="0">
                <a:latin typeface="Raleway" pitchFamily="2" charset="0"/>
              </a:rPr>
              <a:t> </a:t>
            </a:r>
            <a:r>
              <a:rPr lang="nl-NL" sz="1500" dirty="0" err="1">
                <a:latin typeface="Raleway" pitchFamily="2" charset="0"/>
              </a:rPr>
              <a:t>to</a:t>
            </a:r>
            <a:r>
              <a:rPr lang="nl-NL" sz="1500" dirty="0">
                <a:latin typeface="Raleway" pitchFamily="2" charset="0"/>
              </a:rPr>
              <a:t> </a:t>
            </a:r>
            <a:r>
              <a:rPr lang="nl-NL" sz="1500" dirty="0" err="1">
                <a:latin typeface="Raleway" pitchFamily="2" charset="0"/>
              </a:rPr>
              <a:t>medical</a:t>
            </a:r>
            <a:r>
              <a:rPr lang="nl-NL" sz="1500" dirty="0">
                <a:latin typeface="Raleway" pitchFamily="2" charset="0"/>
              </a:rPr>
              <a:t> </a:t>
            </a:r>
            <a:r>
              <a:rPr lang="nl-NL" sz="1500" dirty="0" err="1">
                <a:latin typeface="Raleway" pitchFamily="2" charset="0"/>
              </a:rPr>
              <a:t>standards</a:t>
            </a:r>
            <a:r>
              <a:rPr lang="nl-NL" sz="1500" dirty="0">
                <a:latin typeface="Raleway" pitchFamily="2" charset="0"/>
              </a:rPr>
              <a:t> </a:t>
            </a:r>
            <a:r>
              <a:rPr lang="nl-NL" sz="1500" dirty="0" err="1">
                <a:latin typeface="Raleway" pitchFamily="2" charset="0"/>
              </a:rPr>
              <a:t>and</a:t>
            </a:r>
            <a:r>
              <a:rPr lang="nl-NL" sz="1500" dirty="0">
                <a:latin typeface="Raleway" pitchFamily="2" charset="0"/>
              </a:rPr>
              <a:t> </a:t>
            </a:r>
            <a:r>
              <a:rPr lang="nl-NL" sz="1500" dirty="0" err="1">
                <a:latin typeface="Raleway" pitchFamily="2" charset="0"/>
              </a:rPr>
              <a:t>protocols</a:t>
            </a:r>
            <a:r>
              <a:rPr lang="nl-NL" sz="1500" dirty="0">
                <a:latin typeface="Raleway" pitchFamily="2" charset="0"/>
              </a:rPr>
              <a:t> </a:t>
            </a:r>
            <a:r>
              <a:rPr lang="nl-NL" sz="1500" dirty="0" err="1">
                <a:latin typeface="Raleway" pitchFamily="2" charset="0"/>
              </a:rPr>
              <a:t>regarding</a:t>
            </a:r>
            <a:r>
              <a:rPr lang="nl-NL" sz="1500" dirty="0">
                <a:latin typeface="Raleway" pitchFamily="2" charset="0"/>
              </a:rPr>
              <a:t> </a:t>
            </a:r>
            <a:r>
              <a:rPr lang="nl-NL" sz="1500" dirty="0" err="1">
                <a:latin typeface="Raleway" pitchFamily="2" charset="0"/>
              </a:rPr>
              <a:t>the</a:t>
            </a:r>
            <a:r>
              <a:rPr lang="nl-NL" sz="1500" dirty="0">
                <a:latin typeface="Raleway" pitchFamily="2" charset="0"/>
              </a:rPr>
              <a:t> </a:t>
            </a:r>
            <a:r>
              <a:rPr lang="nl-NL" sz="1500" dirty="0" err="1">
                <a:latin typeface="Raleway" pitchFamily="2" charset="0"/>
              </a:rPr>
              <a:t>prescription</a:t>
            </a:r>
            <a:r>
              <a:rPr lang="nl-NL" sz="1500" dirty="0">
                <a:latin typeface="Raleway" pitchFamily="2" charset="0"/>
              </a:rPr>
              <a:t> of drugs.</a:t>
            </a:r>
          </a:p>
          <a:p>
            <a:pPr>
              <a:lnSpc>
                <a:spcPct val="100000"/>
              </a:lnSpc>
              <a:buFont typeface="Wingdings" panose="05000000000000000000" pitchFamily="2" charset="2"/>
              <a:buChar char="Ø"/>
            </a:pPr>
            <a:r>
              <a:rPr lang="nl-NL" sz="1500" dirty="0" err="1">
                <a:latin typeface="Raleway" pitchFamily="2" charset="0"/>
              </a:rPr>
              <a:t>They</a:t>
            </a:r>
            <a:r>
              <a:rPr lang="nl-NL" sz="1500" dirty="0">
                <a:latin typeface="Raleway" pitchFamily="2" charset="0"/>
              </a:rPr>
              <a:t> </a:t>
            </a:r>
            <a:r>
              <a:rPr lang="nl-NL" sz="1500" dirty="0" err="1">
                <a:latin typeface="Raleway" pitchFamily="2" charset="0"/>
              </a:rPr>
              <a:t>prescribe</a:t>
            </a:r>
            <a:r>
              <a:rPr lang="nl-NL" sz="1500" dirty="0">
                <a:latin typeface="Raleway" pitchFamily="2" charset="0"/>
              </a:rPr>
              <a:t> </a:t>
            </a:r>
            <a:r>
              <a:rPr lang="nl-NL" sz="1500" dirty="0" err="1">
                <a:latin typeface="Raleway" pitchFamily="2" charset="0"/>
              </a:rPr>
              <a:t>within</a:t>
            </a:r>
            <a:r>
              <a:rPr lang="nl-NL" sz="1500" dirty="0">
                <a:latin typeface="Raleway" pitchFamily="2" charset="0"/>
              </a:rPr>
              <a:t> </a:t>
            </a:r>
            <a:r>
              <a:rPr lang="nl-NL" sz="1500" dirty="0" err="1">
                <a:latin typeface="Raleway" pitchFamily="2" charset="0"/>
              </a:rPr>
              <a:t>their</a:t>
            </a:r>
            <a:r>
              <a:rPr lang="nl-NL" sz="1500" dirty="0">
                <a:latin typeface="Raleway" pitchFamily="2" charset="0"/>
              </a:rPr>
              <a:t> area of expertise.</a:t>
            </a:r>
            <a:endParaRPr lang="nl-BE" sz="1500" dirty="0">
              <a:latin typeface="Raleway" pitchFamily="2" charset="0"/>
            </a:endParaRPr>
          </a:p>
        </p:txBody>
      </p:sp>
    </p:spTree>
    <p:extLst>
      <p:ext uri="{BB962C8B-B14F-4D97-AF65-F5344CB8AC3E}">
        <p14:creationId xmlns:p14="http://schemas.microsoft.com/office/powerpoint/2010/main" val="2120000802"/>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Širokoúhlá obrazovka</PresentationFormat>
  <Paragraphs>69</Paragraphs>
  <Slides>11</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vt:i4>
      </vt:variant>
    </vt:vector>
  </HeadingPairs>
  <TitlesOfParts>
    <vt:vector size="19" baseType="lpstr">
      <vt:lpstr>Arial</vt:lpstr>
      <vt:lpstr>Avenir Next LT Pro</vt:lpstr>
      <vt:lpstr>AvenirNext LT Pro Medium</vt:lpstr>
      <vt:lpstr>Calibri</vt:lpstr>
      <vt:lpstr>Raleway</vt:lpstr>
      <vt:lpstr>Sabon Next LT</vt:lpstr>
      <vt:lpstr>Wingdings</vt:lpstr>
      <vt:lpstr>DappledVTI</vt:lpstr>
      <vt:lpstr>Prezentace aplikace PowerPoint</vt:lpstr>
      <vt:lpstr>Czech Republic</vt:lpstr>
      <vt:lpstr>Who is responsible for the administration of medication?  (oral, infusions, i.v. medication,…)</vt:lpstr>
      <vt:lpstr>How many people are necessary for the preparation and the administration of medication?     </vt:lpstr>
      <vt:lpstr>How do nurses record the administration of medication?  </vt:lpstr>
      <vt:lpstr>Can a night shift nurse prepare medication that is administered by a day shift nurse? Or is it necessary that these two duties are done by the same nurse?</vt:lpstr>
      <vt:lpstr>Can nurses administer patient’s own medication in hospital?</vt:lpstr>
      <vt:lpstr>If the nurse cuts a tablet and administers only a half, can she return the other half to the original container?</vt:lpstr>
      <vt:lpstr>Can nurses prescribe any kind of medication?</vt:lpstr>
      <vt:lpstr>What are the rules while administering narcotics and storage of narcotics? </vt:lpstr>
      <vt:lpstr>What are common mistakes while administering medication and why do these slip-ups happen?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Tsjechië</dc:title>
  <dc:creator>Kimberly Gysels</dc:creator>
  <cp:lastModifiedBy>Miluše Matějcová</cp:lastModifiedBy>
  <cp:revision>15</cp:revision>
  <dcterms:created xsi:type="dcterms:W3CDTF">2022-11-06T07:39:28Z</dcterms:created>
  <dcterms:modified xsi:type="dcterms:W3CDTF">2023-06-22T08:25:19Z</dcterms:modified>
</cp:coreProperties>
</file>